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3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notesSlides/notesSlide4.xml" ContentType="application/vnd.openxmlformats-officedocument.presentationml.notesSlide+xml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472" r:id="rId4"/>
    <p:sldId id="474" r:id="rId5"/>
    <p:sldId id="475" r:id="rId6"/>
    <p:sldId id="453" r:id="rId7"/>
    <p:sldId id="443" r:id="rId8"/>
    <p:sldId id="447" r:id="rId9"/>
    <p:sldId id="361" r:id="rId10"/>
    <p:sldId id="364" r:id="rId11"/>
    <p:sldId id="365" r:id="rId12"/>
    <p:sldId id="468" r:id="rId13"/>
    <p:sldId id="445" r:id="rId14"/>
    <p:sldId id="394" r:id="rId15"/>
    <p:sldId id="469" r:id="rId16"/>
    <p:sldId id="470" r:id="rId17"/>
    <p:sldId id="427" r:id="rId18"/>
    <p:sldId id="456" r:id="rId19"/>
    <p:sldId id="428" r:id="rId20"/>
    <p:sldId id="459" r:id="rId21"/>
    <p:sldId id="471" r:id="rId22"/>
    <p:sldId id="481" r:id="rId23"/>
    <p:sldId id="479" r:id="rId24"/>
    <p:sldId id="480" r:id="rId25"/>
    <p:sldId id="478" r:id="rId26"/>
    <p:sldId id="477" r:id="rId27"/>
    <p:sldId id="302" r:id="rId28"/>
    <p:sldId id="439" r:id="rId29"/>
    <p:sldId id="397" r:id="rId30"/>
    <p:sldId id="482" r:id="rId31"/>
    <p:sldId id="462" r:id="rId32"/>
    <p:sldId id="407" r:id="rId33"/>
    <p:sldId id="457" r:id="rId34"/>
    <p:sldId id="448" r:id="rId35"/>
    <p:sldId id="464" r:id="rId36"/>
    <p:sldId id="465" r:id="rId37"/>
    <p:sldId id="466" r:id="rId38"/>
    <p:sldId id="458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094" autoAdjust="0"/>
  </p:normalViewPr>
  <p:slideViewPr>
    <p:cSldViewPr snapToGrid="0" snapToObjects="1">
      <p:cViewPr>
        <p:scale>
          <a:sx n="100" d="100"/>
          <a:sy n="100" d="100"/>
        </p:scale>
        <p:origin x="-760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Relationship Id="rId2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Relationship Id="rId2" Type="http://schemas.openxmlformats.org/officeDocument/2006/relationships/image" Target="../media/image6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Relationship Id="rId2" Type="http://schemas.openxmlformats.org/officeDocument/2006/relationships/image" Target="../media/image7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4" Type="http://schemas.openxmlformats.org/officeDocument/2006/relationships/image" Target="../media/image84.emf"/><Relationship Id="rId5" Type="http://schemas.openxmlformats.org/officeDocument/2006/relationships/image" Target="../media/image85.emf"/><Relationship Id="rId6" Type="http://schemas.openxmlformats.org/officeDocument/2006/relationships/image" Target="../media/image86.emf"/><Relationship Id="rId1" Type="http://schemas.openxmlformats.org/officeDocument/2006/relationships/image" Target="../media/image81.emf"/><Relationship Id="rId2" Type="http://schemas.openxmlformats.org/officeDocument/2006/relationships/image" Target="../media/image8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Relationship Id="rId2" Type="http://schemas.openxmlformats.org/officeDocument/2006/relationships/image" Target="../media/image9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6/21/17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6/21/17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27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June, 2017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7" Type="http://schemas.openxmlformats.org/officeDocument/2006/relationships/image" Target="../media/image35.emf"/><Relationship Id="rId8" Type="http://schemas.openxmlformats.org/officeDocument/2006/relationships/image" Target="../media/image36.jp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3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41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jpg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40.emf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4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7.emf"/><Relationship Id="rId3" Type="http://schemas.openxmlformats.org/officeDocument/2006/relationships/image" Target="../media/image5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59.emf"/><Relationship Id="rId5" Type="http://schemas.openxmlformats.org/officeDocument/2006/relationships/image" Target="../media/image61.png"/><Relationship Id="rId6" Type="http://schemas.openxmlformats.org/officeDocument/2006/relationships/image" Target="../media/image62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60.emf"/><Relationship Id="rId9" Type="http://schemas.openxmlformats.org/officeDocument/2006/relationships/image" Target="../media/image13.emf"/><Relationship Id="rId10" Type="http://schemas.openxmlformats.org/officeDocument/2006/relationships/image" Target="../media/image14.emf"/><Relationship Id="rId11" Type="http://schemas.openxmlformats.org/officeDocument/2006/relationships/image" Target="../media/image15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4" Type="http://schemas.openxmlformats.org/officeDocument/2006/relationships/oleObject" Target="../embeddings/oleObject13.bin"/><Relationship Id="rId5" Type="http://schemas.openxmlformats.org/officeDocument/2006/relationships/image" Target="../media/image63.emf"/><Relationship Id="rId6" Type="http://schemas.openxmlformats.org/officeDocument/2006/relationships/oleObject" Target="../embeddings/oleObject14.bin"/><Relationship Id="rId7" Type="http://schemas.openxmlformats.org/officeDocument/2006/relationships/image" Target="../media/image64.emf"/><Relationship Id="rId8" Type="http://schemas.openxmlformats.org/officeDocument/2006/relationships/image" Target="../media/image66.png"/><Relationship Id="rId9" Type="http://schemas.openxmlformats.org/officeDocument/2006/relationships/image" Target="../media/image67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4" Type="http://schemas.openxmlformats.org/officeDocument/2006/relationships/image" Target="../media/image70.emf"/><Relationship Id="rId5" Type="http://schemas.openxmlformats.org/officeDocument/2006/relationships/image" Target="../media/image4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emf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t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oleObject" Target="../embeddings/oleObject15.bin"/><Relationship Id="rId5" Type="http://schemas.openxmlformats.org/officeDocument/2006/relationships/image" Target="../media/image78.emf"/><Relationship Id="rId6" Type="http://schemas.openxmlformats.org/officeDocument/2006/relationships/oleObject" Target="../embeddings/oleObject16.bin"/><Relationship Id="rId7" Type="http://schemas.openxmlformats.org/officeDocument/2006/relationships/image" Target="../media/image79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4.emf"/><Relationship Id="rId12" Type="http://schemas.openxmlformats.org/officeDocument/2006/relationships/oleObject" Target="../embeddings/oleObject21.bin"/><Relationship Id="rId13" Type="http://schemas.openxmlformats.org/officeDocument/2006/relationships/image" Target="../media/image85.emf"/><Relationship Id="rId14" Type="http://schemas.openxmlformats.org/officeDocument/2006/relationships/oleObject" Target="../embeddings/oleObject22.bin"/><Relationship Id="rId15" Type="http://schemas.openxmlformats.org/officeDocument/2006/relationships/image" Target="../media/image86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7.bin"/><Relationship Id="rId4" Type="http://schemas.openxmlformats.org/officeDocument/2006/relationships/image" Target="../media/image81.emf"/><Relationship Id="rId5" Type="http://schemas.openxmlformats.org/officeDocument/2006/relationships/image" Target="../media/image87.png"/><Relationship Id="rId6" Type="http://schemas.openxmlformats.org/officeDocument/2006/relationships/oleObject" Target="../embeddings/oleObject18.bin"/><Relationship Id="rId7" Type="http://schemas.openxmlformats.org/officeDocument/2006/relationships/image" Target="../media/image82.emf"/><Relationship Id="rId8" Type="http://schemas.openxmlformats.org/officeDocument/2006/relationships/oleObject" Target="../embeddings/oleObject19.bin"/><Relationship Id="rId9" Type="http://schemas.openxmlformats.org/officeDocument/2006/relationships/image" Target="../media/image83.emf"/><Relationship Id="rId10" Type="http://schemas.openxmlformats.org/officeDocument/2006/relationships/oleObject" Target="../embeddings/oleObject2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4" Type="http://schemas.openxmlformats.org/officeDocument/2006/relationships/hyperlink" Target="http://arxiv.org/abs/arXiv:1304.0077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ng"/><Relationship Id="rId5" Type="http://schemas.openxmlformats.org/officeDocument/2006/relationships/image" Target="../media/image94.png"/><Relationship Id="rId6" Type="http://schemas.openxmlformats.org/officeDocument/2006/relationships/image" Target="../media/image95.png"/><Relationship Id="rId7" Type="http://schemas.openxmlformats.org/officeDocument/2006/relationships/image" Target="../media/image9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4" Type="http://schemas.openxmlformats.org/officeDocument/2006/relationships/image" Target="../media/image100.e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97.e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98.emf"/><Relationship Id="rId9" Type="http://schemas.openxmlformats.org/officeDocument/2006/relationships/image" Target="../media/image101.jp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4" Type="http://schemas.openxmlformats.org/officeDocument/2006/relationships/image" Target="../media/image105.emf"/><Relationship Id="rId5" Type="http://schemas.openxmlformats.org/officeDocument/2006/relationships/image" Target="../media/image106.png"/><Relationship Id="rId6" Type="http://schemas.openxmlformats.org/officeDocument/2006/relationships/image" Target="../media/image10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3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emf"/><Relationship Id="rId3" Type="http://schemas.openxmlformats.org/officeDocument/2006/relationships/image" Target="../media/image109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4" Type="http://schemas.openxmlformats.org/officeDocument/2006/relationships/image" Target="../media/image11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e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2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21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6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7.e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18.emf"/><Relationship Id="rId10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oleObject" Target="../embeddings/oleObject6.bin"/><Relationship Id="rId5" Type="http://schemas.openxmlformats.org/officeDocument/2006/relationships/image" Target="../media/image26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27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28.emf"/><Relationship Id="rId10" Type="http://schemas.openxmlformats.org/officeDocument/2006/relationships/image" Target="../media/image30.emf"/><Relationship Id="rId11" Type="http://schemas.openxmlformats.org/officeDocument/2006/relationships/image" Target="../media/image31.jp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914472" y="5938388"/>
            <a:ext cx="4146727" cy="895644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RHIC &amp; AGS Annual Users’ Meeting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June 20-23, 2017, BNL</a:t>
            </a:r>
            <a:endParaRPr lang="en-GB" sz="2000" b="1" i="1" dirty="0" smtClean="0">
              <a:ln w="18000">
                <a:noFill/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44450" prstMaterial="matte">
              <a:bevelT w="6350" h="939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Physics at an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ollider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791144"/>
            <a:ext cx="4991101" cy="9995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7035800" y="6060874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20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um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R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265269"/>
              </p:ext>
            </p:extLst>
          </p:nvPr>
        </p:nvGraphicFramePr>
        <p:xfrm>
          <a:off x="139700" y="1815506"/>
          <a:ext cx="5003800" cy="711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60" name="Equation" r:id="rId3" imgW="3708400" imgH="533400" progId="Equation.3">
                  <p:embed/>
                </p:oleObj>
              </mc:Choice>
              <mc:Fallback>
                <p:oleObj name="Equation" r:id="rId3" imgW="3708400" imgH="533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815506"/>
                        <a:ext cx="5003800" cy="711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4148768" y="18174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67951" y="2363114"/>
            <a:ext cx="1337042" cy="563902"/>
            <a:chOff x="5846151" y="2680614"/>
            <a:chExt cx="1337042" cy="563902"/>
          </a:xfrm>
        </p:grpSpPr>
        <p:sp>
          <p:nvSpPr>
            <p:cNvPr id="27" name="AutoShape 9"/>
            <p:cNvSpPr>
              <a:spLocks noChangeAspect="1"/>
            </p:cNvSpPr>
            <p:nvPr/>
          </p:nvSpPr>
          <p:spPr bwMode="auto">
            <a:xfrm rot="5400000">
              <a:off x="6285330" y="2571198"/>
              <a:ext cx="85617" cy="515103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5846151" y="2782851"/>
              <a:ext cx="1007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total</a:t>
              </a:r>
              <a:r>
                <a:rPr lang="en-US" sz="1200" dirty="0">
                  <a:solidFill>
                    <a:srgbClr val="FF0000"/>
                  </a:solidFill>
                  <a:ea typeface="Comic Sans MS" charset="0"/>
                  <a:cs typeface="Comic Sans MS" charset="0"/>
                </a:rPr>
                <a:t> </a:t>
              </a:r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quark</a:t>
              </a:r>
            </a:p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 spin </a:t>
              </a:r>
              <a:r>
                <a:rPr lang="en-US" sz="1200" b="1" dirty="0" smtClean="0">
                  <a:solidFill>
                    <a:srgbClr val="FF0000"/>
                  </a:solidFill>
                  <a:latin typeface="Symbol" charset="2"/>
                  <a:ea typeface="Comic Sans MS" charset="0"/>
                  <a:cs typeface="Symbol" charset="2"/>
                </a:rPr>
                <a:t>DS</a:t>
              </a:r>
              <a:endParaRPr lang="en-US" sz="1200" b="1" dirty="0">
                <a:solidFill>
                  <a:srgbClr val="FF0000"/>
                </a:solidFill>
                <a:latin typeface="Symbol" charset="2"/>
                <a:ea typeface="Comic Sans MS" charset="0"/>
                <a:cs typeface="Symbol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39454" y="26806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FF3712"/>
                    </a:solidFill>
                  </a:ln>
                  <a:solidFill>
                    <a:srgbClr val="FF0000"/>
                  </a:solidFill>
                </a:rPr>
                <a:t>✔</a:t>
              </a:r>
              <a:endParaRPr lang="en-US" sz="2800" dirty="0">
                <a:ln>
                  <a:solidFill>
                    <a:srgbClr val="FF3712"/>
                  </a:solidFill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42801" y="1323772"/>
            <a:ext cx="1209935" cy="687757"/>
            <a:chOff x="6521001" y="1666672"/>
            <a:chExt cx="1209935" cy="687757"/>
          </a:xfrm>
        </p:grpSpPr>
        <p:sp>
          <p:nvSpPr>
            <p:cNvPr id="31" name="AutoShape 9"/>
            <p:cNvSpPr>
              <a:spLocks noChangeAspect="1"/>
            </p:cNvSpPr>
            <p:nvPr/>
          </p:nvSpPr>
          <p:spPr bwMode="auto">
            <a:xfrm rot="5400000" flipH="1">
              <a:off x="6850959" y="2043666"/>
              <a:ext cx="101600" cy="303212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521001" y="1666672"/>
              <a:ext cx="7250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gluon</a:t>
              </a:r>
            </a:p>
            <a:p>
              <a:pPr algn="ctr"/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spin </a:t>
              </a:r>
              <a:r>
                <a:rPr lang="en-US" sz="1200" b="1" dirty="0" smtClean="0">
                  <a:solidFill>
                    <a:srgbClr val="008000"/>
                  </a:solidFill>
                  <a:latin typeface="Symbol" charset="2"/>
                  <a:ea typeface="Comic Sans MS" charset="0"/>
                  <a:cs typeface="Symbol" charset="2"/>
                </a:rPr>
                <a:t>D</a:t>
              </a:r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</a:t>
              </a:r>
              <a:endParaRPr lang="en-US" sz="1200" b="1" dirty="0">
                <a:solidFill>
                  <a:srgbClr val="008000"/>
                </a:solidFill>
                <a:latin typeface="Comic Sans MS" charset="0"/>
                <a:ea typeface="Comic Sans MS" charset="0"/>
                <a:cs typeface="Comic Sans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87197" y="183120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8000"/>
                  </a:solidFill>
                </a:rPr>
                <a:t>✔</a:t>
              </a:r>
              <a:endParaRPr lang="en-US" sz="2800" dirty="0">
                <a:solidFill>
                  <a:srgbClr val="008000"/>
                </a:solidFill>
              </a:endParaRPr>
            </a:p>
          </p:txBody>
        </p:sp>
      </p:grpSp>
      <p:sp>
        <p:nvSpPr>
          <p:cNvPr id="35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6" r="10792" b="2458"/>
          <a:stretch/>
        </p:blipFill>
        <p:spPr>
          <a:xfrm>
            <a:off x="146158" y="3728919"/>
            <a:ext cx="2923556" cy="28199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2" r="12497" b="2407"/>
          <a:stretch/>
        </p:blipFill>
        <p:spPr>
          <a:xfrm>
            <a:off x="3195996" y="3748459"/>
            <a:ext cx="2867679" cy="27994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2" r="12261" b="2715"/>
          <a:stretch/>
        </p:blipFill>
        <p:spPr>
          <a:xfrm>
            <a:off x="6258470" y="3758229"/>
            <a:ext cx="2875413" cy="277853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338991" y="3372345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Gluon</a:t>
            </a:r>
            <a:r>
              <a:rPr lang="en-US" sz="2800" dirty="0" smtClean="0">
                <a:solidFill>
                  <a:srgbClr val="EF2FCE"/>
                </a:solidFill>
              </a:rPr>
              <a:t> </a:t>
            </a:r>
            <a:endParaRPr lang="en-US" sz="2800" dirty="0">
              <a:solidFill>
                <a:srgbClr val="EF2FC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7076" y="3376578"/>
            <a:ext cx="1215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Quarks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1018" y="3431781"/>
            <a:ext cx="284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rgbClr val="0000FF"/>
                </a:solidFill>
              </a:rPr>
              <a:t>orb. angular momentum </a:t>
            </a:r>
            <a:endParaRPr lang="en-US" sz="2000" kern="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90" y="3361764"/>
            <a:ext cx="118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1/2 - </a:t>
            </a:r>
            <a:endParaRPr lang="en-US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3095825" y="3330015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9092" y="3366000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9700" y="764972"/>
            <a:ext cx="5003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 smtClean="0"/>
              <a:t>Manohar</a:t>
            </a:r>
            <a:r>
              <a:rPr lang="en-US" dirty="0" smtClean="0"/>
              <a:t> “sum rule”</a:t>
            </a:r>
          </a:p>
          <a:p>
            <a:r>
              <a:rPr lang="en-US" sz="1400" dirty="0" smtClean="0"/>
              <a:t>[</a:t>
            </a:r>
            <a:r>
              <a:rPr lang="en-US" sz="1400" dirty="0"/>
              <a:t>R. L. Jaffe and A. V. </a:t>
            </a:r>
            <a:r>
              <a:rPr lang="en-US" sz="1400" dirty="0" err="1"/>
              <a:t>Manohar</a:t>
            </a:r>
            <a:r>
              <a:rPr lang="en-US" sz="1400" dirty="0"/>
              <a:t>, </a:t>
            </a:r>
            <a:r>
              <a:rPr lang="en-US" sz="1400" dirty="0" err="1"/>
              <a:t>Nucl</a:t>
            </a:r>
            <a:r>
              <a:rPr lang="en-US" sz="1400" dirty="0"/>
              <a:t>. Phys. </a:t>
            </a:r>
            <a:r>
              <a:rPr lang="en-US" sz="1400" dirty="0" smtClean="0"/>
              <a:t>B337, </a:t>
            </a:r>
            <a:r>
              <a:rPr lang="en-US" sz="1400" dirty="0"/>
              <a:t>509 (1990</a:t>
            </a:r>
            <a:r>
              <a:rPr lang="en-US" sz="1400" dirty="0" smtClean="0"/>
              <a:t>)]</a:t>
            </a:r>
            <a:endParaRPr 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31864" y="2803815"/>
            <a:ext cx="6044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Δq</a:t>
            </a:r>
            <a:r>
              <a:rPr lang="en-US" b="1" dirty="0"/>
              <a:t> &amp; </a:t>
            </a:r>
            <a:r>
              <a:rPr lang="en-US" b="1" dirty="0" err="1" smtClean="0"/>
              <a:t>Δg</a:t>
            </a:r>
            <a:r>
              <a:rPr lang="en-US" b="1" dirty="0" smtClean="0"/>
              <a:t>  </a:t>
            </a:r>
            <a:r>
              <a:rPr lang="en-US" b="1" dirty="0" smtClean="0"/>
              <a:t>measured in inclusive data via fits to the </a:t>
            </a:r>
            <a:r>
              <a:rPr lang="en-US" b="1" dirty="0" smtClean="0"/>
              <a:t>polarized </a:t>
            </a:r>
            <a:r>
              <a:rPr lang="en-US" b="1" dirty="0" smtClean="0"/>
              <a:t>Structure Function </a:t>
            </a:r>
            <a:r>
              <a:rPr lang="en-US" b="1" dirty="0" smtClean="0">
                <a:solidFill>
                  <a:srgbClr val="0000FF"/>
                </a:solidFill>
              </a:rPr>
              <a:t>g</a:t>
            </a:r>
            <a:r>
              <a:rPr lang="en-US" b="1" baseline="-25000" dirty="0" smtClean="0">
                <a:solidFill>
                  <a:srgbClr val="0000FF"/>
                </a:solidFill>
              </a:rPr>
              <a:t>1</a:t>
            </a:r>
            <a:endParaRPr lang="en-US" b="1" dirty="0" smtClean="0"/>
          </a:p>
        </p:txBody>
      </p:sp>
      <p:grpSp>
        <p:nvGrpSpPr>
          <p:cNvPr id="45" name="Group 44"/>
          <p:cNvGrpSpPr/>
          <p:nvPr/>
        </p:nvGrpSpPr>
        <p:grpSpPr>
          <a:xfrm rot="1198804">
            <a:off x="6019801" y="1014514"/>
            <a:ext cx="3046417" cy="2000548"/>
            <a:chOff x="3704288" y="1530715"/>
            <a:chExt cx="4079049" cy="2992834"/>
          </a:xfrm>
        </p:grpSpPr>
        <p:sp>
          <p:nvSpPr>
            <p:cNvPr id="46" name="TextBox 45"/>
            <p:cNvSpPr txBox="1"/>
            <p:nvPr/>
          </p:nvSpPr>
          <p:spPr>
            <a:xfrm rot="20400000">
              <a:off x="3704288" y="1530715"/>
              <a:ext cx="4079049" cy="29928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glow rad="101600">
                <a:schemeClr val="tx1">
                  <a:lumMod val="9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cs typeface="Comic Sans MS"/>
                </a:rPr>
                <a:t>After EIC: </a:t>
              </a:r>
            </a:p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cs typeface="Comic Sans MS"/>
                </a:rPr>
                <a:t>spin puzzle will be solved</a:t>
              </a:r>
              <a:endParaRPr lang="en-US" sz="2000" dirty="0">
                <a:solidFill>
                  <a:schemeClr val="bg1"/>
                </a:solidFill>
                <a:cs typeface="Comic Sans MS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Comic Sans MS"/>
                  <a:cs typeface="Comic Sans MS"/>
                </a:rPr>
                <a:t> </a:t>
              </a:r>
            </a:p>
          </p:txBody>
        </p:sp>
        <p:pic>
          <p:nvPicPr>
            <p:cNvPr id="47" name="Picture 46" descr="MissingPuzzlePiece_1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8" t="1305" r="13272" b="2300"/>
            <a:stretch/>
          </p:blipFill>
          <p:spPr>
            <a:xfrm rot="20400000">
              <a:off x="4704523" y="2457726"/>
              <a:ext cx="2464912" cy="18886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IC: the Ultimate multi-dimension experience!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Shape 50"/>
          <p:cNvSpPr/>
          <p:nvPr/>
        </p:nvSpPr>
        <p:spPr>
          <a:xfrm>
            <a:off x="528247" y="715057"/>
            <a:ext cx="7889337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lang="en-US" sz="2400" b="1" dirty="0" smtClean="0">
                <a:ea typeface="Cambria Math"/>
                <a:cs typeface="Comic Sans MS"/>
                <a:sym typeface="Cambria Math"/>
              </a:rPr>
              <a:t>Wigner functions</a:t>
            </a:r>
          </a:p>
          <a:p>
            <a:pPr lvl="0" algn="ctr"/>
            <a:r>
              <a:rPr lang="en-US" sz="2000" dirty="0" smtClean="0">
                <a:ea typeface="Cambria Math"/>
                <a:cs typeface="Comic Sans MS"/>
                <a:sym typeface="Cambria Math"/>
              </a:rPr>
              <a:t>offer unprecedented insight into confinement and chiral symmetry braking</a:t>
            </a:r>
          </a:p>
          <a:p>
            <a:pPr lvl="0" algn="ctr"/>
            <a:r>
              <a:rPr sz="2400" dirty="0" smtClean="0">
                <a:latin typeface="Comic Sans MS"/>
                <a:ea typeface="Cambria Math"/>
                <a:cs typeface="Comic Sans MS"/>
                <a:sym typeface="Cambria Math"/>
              </a:rPr>
              <a:t>W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(x,b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7" name="Shape 51"/>
          <p:cNvSpPr/>
          <p:nvPr/>
        </p:nvSpPr>
        <p:spPr>
          <a:xfrm>
            <a:off x="5823675" y="1860014"/>
            <a:ext cx="1056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∫ d</a:t>
            </a:r>
            <a:r>
              <a:rPr sz="2400" baseline="30000" dirty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sp>
        <p:nvSpPr>
          <p:cNvPr id="8" name="Shape 52"/>
          <p:cNvSpPr/>
          <p:nvPr/>
        </p:nvSpPr>
        <p:spPr>
          <a:xfrm>
            <a:off x="6319866" y="2942446"/>
            <a:ext cx="111469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f(x,b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9" name="Shape 53"/>
          <p:cNvSpPr/>
          <p:nvPr/>
        </p:nvSpPr>
        <p:spPr>
          <a:xfrm>
            <a:off x="1688411" y="2942446"/>
            <a:ext cx="10983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f(x,k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10" name="Shape 54"/>
          <p:cNvSpPr/>
          <p:nvPr/>
        </p:nvSpPr>
        <p:spPr>
          <a:xfrm>
            <a:off x="2142023" y="1926139"/>
            <a:ext cx="93906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sz="2400" baseline="3000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pic>
        <p:nvPicPr>
          <p:cNvPr id="11" name="buffer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01" y="2180675"/>
            <a:ext cx="2168796" cy="197394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57"/>
          <p:cNvSpPr/>
          <p:nvPr/>
        </p:nvSpPr>
        <p:spPr>
          <a:xfrm flipH="1">
            <a:off x="2280558" y="1842735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" name="Shape 59"/>
          <p:cNvSpPr/>
          <p:nvPr/>
        </p:nvSpPr>
        <p:spPr>
          <a:xfrm>
            <a:off x="162363" y="4151228"/>
            <a:ext cx="378733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3D </a:t>
            </a:r>
            <a:r>
              <a:rPr dirty="0">
                <a:solidFill>
                  <a:srgbClr val="0000FF"/>
                </a:solidFill>
              </a:rPr>
              <a:t>momentum space </a:t>
            </a:r>
          </a:p>
          <a:p>
            <a:pPr lvl="0"/>
            <a:r>
              <a:rPr dirty="0"/>
              <a:t>images from semi-inclusive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TMDs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14" name="Shape 61"/>
          <p:cNvSpPr/>
          <p:nvPr/>
        </p:nvSpPr>
        <p:spPr>
          <a:xfrm>
            <a:off x="5276022" y="1859883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5" name="Shape 63"/>
          <p:cNvSpPr/>
          <p:nvPr/>
        </p:nvSpPr>
        <p:spPr>
          <a:xfrm>
            <a:off x="4737100" y="4151228"/>
            <a:ext cx="4163602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</a:t>
            </a:r>
            <a:r>
              <a:rPr dirty="0" smtClean="0"/>
              <a:t>2D </a:t>
            </a:r>
            <a:r>
              <a:rPr dirty="0" smtClean="0">
                <a:solidFill>
                  <a:srgbClr val="FF0000"/>
                </a:solidFill>
              </a:rPr>
              <a:t>coordinate space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(transverse) + 1D</a:t>
            </a:r>
            <a:r>
              <a:rPr dirty="0" smtClean="0"/>
              <a:t> </a:t>
            </a:r>
            <a:r>
              <a:rPr lang="en-US" dirty="0" smtClean="0"/>
              <a:t>(longitudinal momentum) </a:t>
            </a:r>
            <a:r>
              <a:rPr dirty="0" smtClean="0"/>
              <a:t>images </a:t>
            </a:r>
            <a:r>
              <a:rPr dirty="0"/>
              <a:t>from exclusive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GPDs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16" name="Shape 65"/>
          <p:cNvSpPr/>
          <p:nvPr/>
        </p:nvSpPr>
        <p:spPr>
          <a:xfrm>
            <a:off x="284113" y="1700530"/>
            <a:ext cx="13349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Momentum</a:t>
            </a:r>
          </a:p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17" name="Shape 66"/>
          <p:cNvSpPr/>
          <p:nvPr/>
        </p:nvSpPr>
        <p:spPr>
          <a:xfrm>
            <a:off x="7716566" y="1700530"/>
            <a:ext cx="135617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Coordinate</a:t>
            </a:r>
          </a:p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ulti-dimensional imaging of quarks and gluons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3618" y="5629451"/>
            <a:ext cx="7703852" cy="646331"/>
          </a:xfrm>
          <a:prstGeom prst="rect">
            <a:avLst/>
          </a:prstGeom>
          <a:solidFill>
            <a:schemeClr val="accent5">
              <a:lumMod val="60000"/>
              <a:lumOff val="40000"/>
              <a:alpha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Direct access to W(</a:t>
            </a:r>
            <a:r>
              <a:rPr lang="en-US" dirty="0" err="1" smtClean="0"/>
              <a:t>x,b</a:t>
            </a:r>
            <a:r>
              <a:rPr lang="en-US" baseline="-25000" dirty="0" err="1" smtClean="0"/>
              <a:t>T</a:t>
            </a:r>
            <a:r>
              <a:rPr lang="en-US" dirty="0" err="1" smtClean="0"/>
              <a:t>,k</a:t>
            </a:r>
            <a:r>
              <a:rPr lang="en-US" baseline="-25000" dirty="0" err="1" smtClean="0"/>
              <a:t>T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for gluons through diffractive di-jets measurements at an EIC under investigation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444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dvAuto="0"/>
      <p:bldP spid="8" grpId="0" animBg="1" advAuto="0"/>
      <p:bldP spid="9" grpId="0" animBg="1" advAuto="0"/>
      <p:bldP spid="10" grpId="0" animBg="1" advAuto="0"/>
      <p:bldP spid="12" grpId="0" animBg="1" advAuto="0"/>
      <p:bldP spid="13" grpId="0" animBg="1" advAuto="0"/>
      <p:bldP spid="14" grpId="0" animBg="1" advAuto="0"/>
      <p:bldP spid="15" grpId="0" animBg="1" advAuto="0"/>
      <p:bldP spid="16" grpId="0" animBg="1" advAuto="0"/>
      <p:bldP spid="17" grpId="0" animBg="1" advAuto="0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2" name="Picture 41" descr="Combo_xQ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6649452" cy="22098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604000" y="673100"/>
            <a:ext cx="2614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V</a:t>
            </a:r>
            <a:r>
              <a:rPr lang="en-US" dirty="0" smtClean="0"/>
              <a:t>ery precise imaging evolving in x and Q</a:t>
            </a:r>
            <a:r>
              <a:rPr lang="en-US" baseline="30000" dirty="0" smtClean="0"/>
              <a:t>2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DVCS</a:t>
            </a:r>
            <a:r>
              <a:rPr lang="en-US" dirty="0" smtClean="0"/>
              <a:t> gives quarks (gluons only via Q</a:t>
            </a:r>
            <a:r>
              <a:rPr lang="en-US" baseline="30000" dirty="0" smtClean="0"/>
              <a:t>2</a:t>
            </a:r>
            <a:r>
              <a:rPr lang="en-US" dirty="0" smtClean="0"/>
              <a:t>-evolution)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J/Psi </a:t>
            </a:r>
            <a:r>
              <a:rPr lang="en-US" dirty="0" smtClean="0"/>
              <a:t>gives direct access to gluons (</a:t>
            </a:r>
            <a:r>
              <a:rPr lang="en-US" dirty="0"/>
              <a:t>mass provides hard </a:t>
            </a:r>
            <a:r>
              <a:rPr lang="en-US" dirty="0" smtClean="0"/>
              <a:t>scale)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Light VMs </a:t>
            </a:r>
            <a:r>
              <a:rPr lang="en-US" dirty="0" smtClean="0"/>
              <a:t>provide quark-flavor separation</a:t>
            </a:r>
          </a:p>
          <a:p>
            <a:endParaRPr lang="en-US" baseline="30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39701" y="3753562"/>
            <a:ext cx="7587006" cy="2712989"/>
            <a:chOff x="139701" y="3753562"/>
            <a:chExt cx="7587006" cy="2712989"/>
          </a:xfrm>
        </p:grpSpPr>
        <p:sp>
          <p:nvSpPr>
            <p:cNvPr id="36" name="TextBox 35"/>
            <p:cNvSpPr txBox="1"/>
            <p:nvPr/>
          </p:nvSpPr>
          <p:spPr>
            <a:xfrm>
              <a:off x="4161668" y="3820664"/>
              <a:ext cx="35130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smtClean="0">
                  <a:solidFill>
                    <a:srgbClr val="000090"/>
                  </a:solidFill>
                </a:rPr>
                <a:t>Transversely polarized  protons sin(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gives access to </a:t>
              </a:r>
              <a:r>
                <a:rPr lang="en-US" b="1" dirty="0" smtClean="0">
                  <a:solidFill>
                    <a:srgbClr val="FF0000"/>
                  </a:solidFill>
                </a:rPr>
                <a:t>GPD E</a:t>
              </a:r>
              <a:endParaRPr lang="en-US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008000"/>
                  </a:solidFill>
                </a:rPr>
                <a:t>Assess to orbital angular momentum through “</a:t>
              </a:r>
              <a:r>
                <a:rPr lang="en-US" b="1" dirty="0" err="1" smtClean="0">
                  <a:solidFill>
                    <a:srgbClr val="008000"/>
                  </a:solidFill>
                </a:rPr>
                <a:t>Ji</a:t>
              </a:r>
              <a:r>
                <a:rPr lang="en-US" b="1" dirty="0" smtClean="0">
                  <a:solidFill>
                    <a:srgbClr val="008000"/>
                  </a:solidFill>
                </a:rPr>
                <a:t> sum rule”</a:t>
              </a:r>
            </a:p>
          </p:txBody>
        </p:sp>
        <p:pic>
          <p:nvPicPr>
            <p:cNvPr id="35" name="Picture 34" descr="plot-AUT20x250.eps"/>
            <p:cNvPicPr>
              <a:picLocks noChangeAspect="1"/>
            </p:cNvPicPr>
            <p:nvPr/>
          </p:nvPicPr>
          <p:blipFill rotWithShape="1">
            <a:blip r:embed="rId4"/>
            <a:srcRect r="52367"/>
            <a:stretch/>
          </p:blipFill>
          <p:spPr>
            <a:xfrm>
              <a:off x="139701" y="3753562"/>
              <a:ext cx="3644899" cy="2331830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8273325"/>
                </p:ext>
              </p:extLst>
            </p:nvPr>
          </p:nvGraphicFramePr>
          <p:xfrm>
            <a:off x="4419600" y="5234492"/>
            <a:ext cx="2865458" cy="750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4846" name="Equation" r:id="rId5" imgW="1790700" imgH="469900" progId="Equation.3">
                    <p:embed/>
                  </p:oleObj>
                </mc:Choice>
                <mc:Fallback>
                  <p:oleObj name="Equation" r:id="rId5" imgW="1790700" imgH="469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19600" y="5234492"/>
                          <a:ext cx="2865458" cy="750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TextBox 48"/>
            <p:cNvSpPr txBox="1"/>
            <p:nvPr/>
          </p:nvSpPr>
          <p:spPr>
            <a:xfrm>
              <a:off x="4312892" y="6026397"/>
              <a:ext cx="34138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dirty="0" smtClean="0"/>
                <a:t>[X.D</a:t>
              </a:r>
              <a:r>
                <a:rPr lang="it-IT" sz="1600" dirty="0"/>
                <a:t>. </a:t>
              </a:r>
              <a:r>
                <a:rPr lang="it-IT" sz="1600" dirty="0" err="1" smtClean="0"/>
                <a:t>Ji</a:t>
              </a:r>
              <a:r>
                <a:rPr lang="it-IT" sz="1600" dirty="0"/>
                <a:t>,</a:t>
              </a:r>
              <a:r>
                <a:rPr lang="it-IT" sz="1600" dirty="0" smtClean="0"/>
                <a:t> </a:t>
              </a:r>
              <a:r>
                <a:rPr lang="it-IT" sz="1600" dirty="0" err="1"/>
                <a:t>Phys</a:t>
              </a:r>
              <a:r>
                <a:rPr lang="it-IT" sz="1600" dirty="0"/>
                <a:t>. Rev. </a:t>
              </a:r>
              <a:r>
                <a:rPr lang="it-IT" sz="1600" dirty="0" err="1"/>
                <a:t>Lett</a:t>
              </a:r>
              <a:r>
                <a:rPr lang="it-IT" sz="1600" dirty="0"/>
                <a:t>. 78, 610 (1997</a:t>
              </a:r>
              <a:r>
                <a:rPr lang="it-IT" sz="1600" dirty="0" smtClean="0"/>
                <a:t>)]</a:t>
              </a:r>
              <a:endParaRPr lang="en-US" sz="16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26056" y="5943331"/>
              <a:ext cx="37744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Theory curves show different assumptions for GPD E</a:t>
              </a:r>
              <a:endParaRPr lang="en-US" sz="1400" b="1" dirty="0"/>
            </a:p>
          </p:txBody>
        </p:sp>
      </p:grpSp>
      <p:sp>
        <p:nvSpPr>
          <p:cNvPr id="14" name="Cloud 13"/>
          <p:cNvSpPr/>
          <p:nvPr/>
        </p:nvSpPr>
        <p:spPr>
          <a:xfrm>
            <a:off x="2387600" y="2881926"/>
            <a:ext cx="1473200" cy="9144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pion cloud effects</a:t>
            </a:r>
          </a:p>
          <a:p>
            <a:pPr algn="ctr"/>
            <a:r>
              <a:rPr lang="en-US" sz="1200" dirty="0" smtClean="0"/>
              <a:t>(high </a:t>
            </a:r>
            <a:r>
              <a:rPr lang="en-US" sz="1200" dirty="0" err="1" smtClean="0"/>
              <a:t>b</a:t>
            </a:r>
            <a:r>
              <a:rPr lang="en-US" sz="1200" baseline="-25000" dirty="0" err="1" smtClean="0"/>
              <a:t>T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cxnSp>
        <p:nvCxnSpPr>
          <p:cNvPr id="15" name="Straight Arrow Connector 14"/>
          <p:cNvCxnSpPr>
            <a:stCxn id="14" idx="3"/>
          </p:cNvCxnSpPr>
          <p:nvPr/>
        </p:nvCxnSpPr>
        <p:spPr>
          <a:xfrm flipH="1" flipV="1">
            <a:off x="2590800" y="2552700"/>
            <a:ext cx="533400" cy="3815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390900" y="2773722"/>
            <a:ext cx="2425700" cy="216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9701" y="673100"/>
            <a:ext cx="6032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Exclusive Vector Meson (real photon) production</a:t>
            </a:r>
          </a:p>
          <a:p>
            <a:pPr algn="ctr"/>
            <a:r>
              <a:rPr lang="en-US" dirty="0" smtClean="0"/>
              <a:t>Fourier transform of |t|-differential cross sections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87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 in Momentum Space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5" name="buffer3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612463"/>
            <a:ext cx="3797300" cy="254151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xtBox 35"/>
          <p:cNvSpPr txBox="1"/>
          <p:nvPr/>
        </p:nvSpPr>
        <p:spPr>
          <a:xfrm>
            <a:off x="7054269" y="1100426"/>
            <a:ext cx="125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u</a:t>
            </a:r>
            <a:r>
              <a:rPr lang="en-US" sz="2400" b="1" i="1" dirty="0" smtClean="0">
                <a:solidFill>
                  <a:srgbClr val="FF0000"/>
                </a:solidFill>
              </a:rPr>
              <a:t>-quark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300" y="775672"/>
            <a:ext cx="389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Semi-Inclusive Deep Inelastic Scattering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2120900" y="1145004"/>
            <a:ext cx="330200" cy="54409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88674" y="1790700"/>
            <a:ext cx="3611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Transverse </a:t>
            </a:r>
            <a:r>
              <a:rPr lang="en-US" dirty="0" smtClean="0"/>
              <a:t>Momentum distributions</a:t>
            </a:r>
          </a:p>
          <a:p>
            <a:pPr algn="ctr"/>
            <a:r>
              <a:rPr lang="en-US" dirty="0" smtClean="0"/>
              <a:t>(TMDs)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71056" y="3505200"/>
            <a:ext cx="4472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Precise </a:t>
            </a:r>
            <a:r>
              <a:rPr lang="en-US" sz="2400" dirty="0" err="1" smtClean="0"/>
              <a:t>partonic</a:t>
            </a:r>
            <a:r>
              <a:rPr lang="en-US" sz="2400" dirty="0" smtClean="0"/>
              <a:t> imaging </a:t>
            </a:r>
          </a:p>
          <a:p>
            <a:pPr algn="ctr"/>
            <a:r>
              <a:rPr lang="en-US" sz="2400" dirty="0" smtClean="0"/>
              <a:t>in </a:t>
            </a:r>
            <a:r>
              <a:rPr lang="en-US" sz="2400" b="1" dirty="0" smtClean="0">
                <a:solidFill>
                  <a:srgbClr val="0000FF"/>
                </a:solidFill>
              </a:rPr>
              <a:t>transverse momentum </a:t>
            </a:r>
            <a:r>
              <a:rPr lang="en-US" sz="2400" dirty="0" smtClean="0"/>
              <a:t>space </a:t>
            </a:r>
            <a:endParaRPr lang="en-US" sz="2400" dirty="0"/>
          </a:p>
        </p:txBody>
      </p:sp>
      <p:pic>
        <p:nvPicPr>
          <p:cNvPr id="18" name="Picture 17" descr="Screen Shot 2017-06-16 at 3.14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576"/>
            <a:ext cx="4552698" cy="1968500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346458" y="3369876"/>
            <a:ext cx="4244340" cy="2659709"/>
            <a:chOff x="5523394" y="5401735"/>
            <a:chExt cx="4244340" cy="2659709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3394" y="5455404"/>
              <a:ext cx="4244340" cy="2606040"/>
            </a:xfrm>
            <a:prstGeom prst="rect">
              <a:avLst/>
            </a:prstGeom>
          </p:spPr>
        </p:pic>
        <p:sp>
          <p:nvSpPr>
            <p:cNvPr id="40" name="Up Arrow 39"/>
            <p:cNvSpPr/>
            <p:nvPr/>
          </p:nvSpPr>
          <p:spPr bwMode="auto">
            <a:xfrm>
              <a:off x="6027899" y="5401735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1" name="Up Arrow 40"/>
            <p:cNvSpPr/>
            <p:nvPr/>
          </p:nvSpPr>
          <p:spPr bwMode="auto">
            <a:xfrm>
              <a:off x="7071507" y="564800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2" name="Up Arrow 41"/>
            <p:cNvSpPr/>
            <p:nvPr/>
          </p:nvSpPr>
          <p:spPr bwMode="auto">
            <a:xfrm>
              <a:off x="8267148" y="597231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245100" y="49700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54600" y="4660900"/>
            <a:ext cx="2976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Evolution in x (and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76800" y="5352108"/>
            <a:ext cx="396240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An EIC will explore the fundamental dynamical structure of hadrons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1143000"/>
          </a:xfrm>
        </p:spPr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876947" y="1087742"/>
            <a:ext cx="4917553" cy="3201464"/>
            <a:chOff x="2360083" y="3799418"/>
            <a:chExt cx="4324612" cy="2790301"/>
          </a:xfrm>
        </p:grpSpPr>
        <p:pic>
          <p:nvPicPr>
            <p:cNvPr id="8" name="Picture 7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101600" y="4425950"/>
            <a:ext cx="8928100" cy="1930400"/>
            <a:chOff x="4653123" y="1644209"/>
            <a:chExt cx="8928100" cy="1930400"/>
          </a:xfrm>
        </p:grpSpPr>
        <p:sp>
          <p:nvSpPr>
            <p:cNvPr id="12" name="Abgerundetes Rechteck 9"/>
            <p:cNvSpPr/>
            <p:nvPr/>
          </p:nvSpPr>
          <p:spPr>
            <a:xfrm>
              <a:off x="4653123" y="1644209"/>
              <a:ext cx="8928100" cy="19304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feld 24"/>
            <p:cNvSpPr txBox="1"/>
            <p:nvPr/>
          </p:nvSpPr>
          <p:spPr>
            <a:xfrm>
              <a:off x="5192347" y="1797731"/>
              <a:ext cx="80459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How does the nuclear environment affect the </a:t>
              </a:r>
              <a:r>
                <a:rPr lang="en-US" sz="2000" b="1" dirty="0" smtClean="0"/>
                <a:t>distribution of </a:t>
              </a:r>
              <a:r>
                <a:rPr lang="en-US" sz="2000" b="1" dirty="0"/>
                <a:t>quarks and gluons and their interaction in nuclei</a:t>
              </a:r>
              <a:r>
                <a:rPr lang="en-US" sz="2000" b="1" dirty="0" smtClean="0"/>
                <a:t>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4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9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0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5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35"/>
            <p:cNvSpPr txBox="1"/>
            <p:nvPr/>
          </p:nvSpPr>
          <p:spPr>
            <a:xfrm>
              <a:off x="5192561" y="2679702"/>
              <a:ext cx="817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Where does the saturation of gluon densities set in?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342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6" name="Group 304"/>
          <p:cNvGrpSpPr/>
          <p:nvPr/>
        </p:nvGrpSpPr>
        <p:grpSpPr>
          <a:xfrm>
            <a:off x="233043" y="1816476"/>
            <a:ext cx="5219597" cy="348813"/>
            <a:chOff x="0" y="62454"/>
            <a:chExt cx="5219595" cy="348811"/>
          </a:xfrm>
        </p:grpSpPr>
        <p:sp>
          <p:nvSpPr>
            <p:cNvPr id="7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Diffractive vector meson production:</a:t>
              </a:r>
            </a:p>
          </p:txBody>
        </p:sp>
        <p:sp>
          <p:nvSpPr>
            <p:cNvPr id="8" name="Shape 303"/>
            <p:cNvSpPr/>
            <p:nvPr/>
          </p:nvSpPr>
          <p:spPr>
            <a:xfrm>
              <a:off x="3086901" y="62454"/>
              <a:ext cx="2132694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Au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J/</a:t>
              </a:r>
              <a:r>
                <a:rPr sz="1600" dirty="0" smtClean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ψ</a:t>
              </a:r>
              <a:endParaRPr sz="1600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endParaRPr>
            </a:p>
          </p:txBody>
        </p:sp>
      </p:grpSp>
      <p:sp>
        <p:nvSpPr>
          <p:cNvPr id="9" name="Shape 305"/>
          <p:cNvSpPr/>
          <p:nvPr/>
        </p:nvSpPr>
        <p:spPr>
          <a:xfrm>
            <a:off x="269329" y="2147580"/>
            <a:ext cx="4449936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Momentum transfer </a:t>
            </a:r>
            <a:r>
              <a:rPr sz="1600" i="1" dirty="0">
                <a:uFill>
                  <a:solidFill/>
                </a:uFill>
                <a:latin typeface="Times New Roman"/>
                <a:cs typeface="Times New Roman"/>
              </a:rPr>
              <a:t>t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= |</a:t>
            </a: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p</a:t>
            </a:r>
            <a:r>
              <a:rPr sz="1600" baseline="-5999" dirty="0">
                <a:uFill>
                  <a:solidFill/>
                </a:uFill>
                <a:latin typeface="Times New Roman"/>
                <a:cs typeface="Times New Roman"/>
              </a:rPr>
              <a:t>Au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-</a:t>
            </a: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p</a:t>
            </a:r>
            <a:r>
              <a:rPr sz="1600" baseline="-5999" dirty="0">
                <a:uFill>
                  <a:solidFill/>
                </a:uFill>
                <a:latin typeface="Times New Roman"/>
                <a:cs typeface="Times New Roman"/>
              </a:rPr>
              <a:t>Au</a:t>
            </a:r>
            <a:r>
              <a:rPr sz="1600" baseline="-5999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rPr>
              <a:t>′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|</a:t>
            </a:r>
            <a:r>
              <a:rPr sz="1600" baseline="31999" dirty="0">
                <a:uFill>
                  <a:solidFill/>
                </a:uFill>
                <a:latin typeface="Times New Roman"/>
                <a:cs typeface="Times New Roman"/>
              </a:rPr>
              <a:t>2 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conjugate to </a:t>
            </a:r>
            <a:r>
              <a:rPr sz="1600" i="1" dirty="0">
                <a:uFill>
                  <a:solidFill/>
                </a:uFill>
                <a:latin typeface="Times New Roman"/>
                <a:cs typeface="Times New Roman"/>
              </a:rPr>
              <a:t>b</a:t>
            </a:r>
            <a:r>
              <a:rPr sz="1600" i="1" baseline="-5999" dirty="0">
                <a:uFill>
                  <a:solidFill/>
                </a:uFill>
                <a:latin typeface="Times New Roman"/>
                <a:cs typeface="Times New Roman"/>
              </a:rPr>
              <a:t>T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10" name="Shape 306"/>
          <p:cNvSpPr/>
          <p:nvPr/>
        </p:nvSpPr>
        <p:spPr>
          <a:xfrm>
            <a:off x="176801" y="634280"/>
            <a:ext cx="5312652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1950-60: 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Ongoing: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EIC ⇒ Gluon distribution in nuclei</a:t>
            </a:r>
          </a:p>
        </p:txBody>
      </p:sp>
      <p:sp>
        <p:nvSpPr>
          <p:cNvPr id="11" name="Shape 307"/>
          <p:cNvSpPr/>
          <p:nvPr/>
        </p:nvSpPr>
        <p:spPr>
          <a:xfrm>
            <a:off x="196758" y="1484919"/>
            <a:ext cx="854801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Method:</a:t>
            </a:r>
          </a:p>
        </p:txBody>
      </p:sp>
      <p:grpSp>
        <p:nvGrpSpPr>
          <p:cNvPr id="12" name="Group 318"/>
          <p:cNvGrpSpPr/>
          <p:nvPr/>
        </p:nvGrpSpPr>
        <p:grpSpPr>
          <a:xfrm>
            <a:off x="4420640" y="2320513"/>
            <a:ext cx="4407228" cy="2313007"/>
            <a:chOff x="51734" y="77100"/>
            <a:chExt cx="4407226" cy="2313006"/>
          </a:xfrm>
        </p:grpSpPr>
        <p:grpSp>
          <p:nvGrpSpPr>
            <p:cNvPr id="13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15" name="source_all.pdf"/>
              <p:cNvPicPr/>
              <p:nvPr/>
            </p:nvPicPr>
            <p:blipFill>
              <a:blip r:embed="rId2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16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4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  <a:latin typeface="Times New Roman"/>
                  <a:cs typeface="Times New Roman"/>
                </a:rPr>
                <a:t>PRC 87 (2013) 024913</a:t>
              </a:r>
            </a:p>
          </p:txBody>
        </p:sp>
      </p:grpSp>
      <p:grpSp>
        <p:nvGrpSpPr>
          <p:cNvPr id="17" name="Group 323"/>
          <p:cNvGrpSpPr/>
          <p:nvPr/>
        </p:nvGrpSpPr>
        <p:grpSpPr>
          <a:xfrm>
            <a:off x="4219232" y="1244195"/>
            <a:ext cx="2548962" cy="1059069"/>
            <a:chOff x="0" y="49208"/>
            <a:chExt cx="2548961" cy="1059068"/>
          </a:xfrm>
        </p:grpSpPr>
        <p:sp>
          <p:nvSpPr>
            <p:cNvPr id="18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19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20" name="Shape 322"/>
            <p:cNvSpPr/>
            <p:nvPr/>
          </p:nvSpPr>
          <p:spPr>
            <a:xfrm>
              <a:off x="803993" y="49208"/>
              <a:ext cx="171481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  <a:latin typeface="Times New Roman"/>
                  <a:cs typeface="Times New Roman"/>
                </a:rPr>
                <a:t>Fourier Transform</a:t>
              </a:r>
            </a:p>
          </p:txBody>
        </p:sp>
      </p:grpSp>
      <p:grpSp>
        <p:nvGrpSpPr>
          <p:cNvPr id="21" name="Group 304"/>
          <p:cNvGrpSpPr/>
          <p:nvPr/>
        </p:nvGrpSpPr>
        <p:grpSpPr>
          <a:xfrm>
            <a:off x="196758" y="699862"/>
            <a:ext cx="5358137" cy="348813"/>
            <a:chOff x="0" y="62454"/>
            <a:chExt cx="5358135" cy="348811"/>
          </a:xfrm>
        </p:grpSpPr>
        <p:sp>
          <p:nvSpPr>
            <p:cNvPr id="2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Diffractive vector meson production:</a:t>
              </a:r>
            </a:p>
          </p:txBody>
        </p:sp>
        <p:sp>
          <p:nvSpPr>
            <p:cNvPr id="23" name="Shape 303"/>
            <p:cNvSpPr/>
            <p:nvPr/>
          </p:nvSpPr>
          <p:spPr>
            <a:xfrm>
              <a:off x="3225441" y="62454"/>
              <a:ext cx="2132694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Au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J/</a:t>
              </a:r>
              <a:r>
                <a:rPr sz="1600" dirty="0" smtClean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ψ</a:t>
              </a:r>
              <a:endParaRPr sz="1600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endParaRPr>
            </a:p>
          </p:txBody>
        </p:sp>
      </p:grpSp>
      <p:pic>
        <p:nvPicPr>
          <p:cNvPr id="24" name="Picture 23" descr="dsigma_dt_jpsi_phi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230392" y="1095182"/>
            <a:ext cx="3986011" cy="3716139"/>
          </a:xfrm>
          <a:prstGeom prst="rect">
            <a:avLst/>
          </a:prstGeom>
        </p:spPr>
      </p:pic>
      <p:pic>
        <p:nvPicPr>
          <p:cNvPr id="25" name="buffer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36" y="39462"/>
            <a:ext cx="1616364" cy="144771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Box 25"/>
          <p:cNvSpPr txBox="1"/>
          <p:nvPr/>
        </p:nvSpPr>
        <p:spPr>
          <a:xfrm>
            <a:off x="31231" y="4618404"/>
            <a:ext cx="499199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Bef>
                <a:spcPts val="0"/>
              </a:spcBef>
              <a:buClr>
                <a:srgbClr val="0000FF"/>
              </a:buClr>
            </a:pPr>
            <a:r>
              <a:rPr lang="en-US" dirty="0">
                <a:latin typeface="Times New Roman"/>
                <a:cs typeface="Times New Roman"/>
              </a:rPr>
              <a:t>Hot topic:</a:t>
            </a: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Lumpiness of source?</a:t>
            </a:r>
            <a:endParaRPr lang="en-US" dirty="0">
              <a:latin typeface="Times New Roman"/>
              <a:cs typeface="Times New Roman"/>
            </a:endParaRP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Just </a:t>
            </a:r>
            <a:r>
              <a:rPr lang="en-US" dirty="0" err="1">
                <a:latin typeface="Times New Roman"/>
                <a:cs typeface="Times New Roman"/>
              </a:rPr>
              <a:t>Wood-Saxon+nucleon</a:t>
            </a:r>
            <a:r>
              <a:rPr lang="en-US" dirty="0">
                <a:latin typeface="Times New Roman"/>
                <a:cs typeface="Times New Roman"/>
              </a:rPr>
              <a:t> g(</a:t>
            </a:r>
            <a:r>
              <a:rPr lang="en-US" dirty="0" err="1">
                <a:latin typeface="Times New Roman"/>
                <a:cs typeface="Times New Roman"/>
              </a:rPr>
              <a:t>b</a:t>
            </a:r>
            <a:r>
              <a:rPr lang="en-US" baseline="-25000" dirty="0" err="1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</a:t>
            </a: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</a:rPr>
              <a:t>coherent part</a:t>
            </a:r>
            <a:r>
              <a:rPr lang="en-US" dirty="0">
                <a:latin typeface="Times New Roman"/>
                <a:cs typeface="Times New Roman"/>
              </a:rPr>
              <a:t> probes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>
                <a:latin typeface="Times New Roman"/>
                <a:cs typeface="Times New Roman"/>
              </a:rPr>
              <a:t>shape of black disc</a:t>
            </a:r>
            <a:r>
              <a:rPr lang="ja-JP" altLang="en-US" dirty="0">
                <a:latin typeface="Times New Roman"/>
                <a:cs typeface="Times New Roman"/>
              </a:rPr>
              <a:t>”</a:t>
            </a:r>
            <a:endParaRPr lang="en-US" dirty="0">
              <a:latin typeface="Times New Roman"/>
              <a:cs typeface="Times New Roman"/>
            </a:endParaRP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incoherent part</a:t>
            </a:r>
            <a:r>
              <a:rPr lang="en-US" dirty="0">
                <a:latin typeface="Times New Roman"/>
                <a:cs typeface="Times New Roman"/>
              </a:rPr>
              <a:t> (large </a:t>
            </a:r>
            <a:r>
              <a:rPr lang="en-US" i="1" dirty="0">
                <a:latin typeface="Times New Roman"/>
                <a:cs typeface="Times New Roman"/>
                <a:sym typeface="Arial Italic" charset="0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smtClean="0">
                <a:latin typeface="Times New Roman"/>
                <a:cs typeface="Times New Roman"/>
              </a:rPr>
              <a:t>sensitive </a:t>
            </a:r>
            <a:r>
              <a:rPr lang="en-US" dirty="0">
                <a:latin typeface="Times New Roman"/>
                <a:cs typeface="Times New Roman"/>
              </a:rPr>
              <a:t>to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 smtClean="0">
                <a:latin typeface="Times New Roman"/>
                <a:cs typeface="Times New Roman"/>
              </a:rPr>
              <a:t>lumpiness” of </a:t>
            </a:r>
            <a:r>
              <a:rPr lang="en-US" dirty="0">
                <a:latin typeface="Times New Roman"/>
                <a:cs typeface="Times New Roman"/>
              </a:rPr>
              <a:t>the source [</a:t>
            </a:r>
            <a:r>
              <a:rPr lang="en-US" dirty="0" smtClean="0">
                <a:latin typeface="Times New Roman"/>
                <a:cs typeface="Times New Roman"/>
              </a:rPr>
              <a:t>= proton</a:t>
            </a:r>
            <a:r>
              <a:rPr lang="en-US" dirty="0">
                <a:latin typeface="Times New Roman"/>
                <a:cs typeface="Times New Roman"/>
              </a:rPr>
              <a:t>]</a:t>
            </a:r>
            <a:r>
              <a:rPr lang="en-US" dirty="0" smtClean="0">
                <a:latin typeface="Times New Roman"/>
                <a:cs typeface="Times New Roman"/>
              </a:rPr>
              <a:t> (</a:t>
            </a:r>
            <a:r>
              <a:rPr lang="en-US" dirty="0">
                <a:latin typeface="Times New Roman"/>
                <a:cs typeface="Times New Roman"/>
              </a:rPr>
              <a:t>fluctuations, hot spots, ...) </a:t>
            </a:r>
          </a:p>
        </p:txBody>
      </p:sp>
      <p:sp>
        <p:nvSpPr>
          <p:cNvPr id="27" name="Oval 26"/>
          <p:cNvSpPr/>
          <p:nvPr/>
        </p:nvSpPr>
        <p:spPr>
          <a:xfrm rot="360000">
            <a:off x="708005" y="2273580"/>
            <a:ext cx="3503414" cy="381466"/>
          </a:xfrm>
          <a:prstGeom prst="ellipse">
            <a:avLst/>
          </a:prstGeom>
          <a:noFill/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142017" y="4525352"/>
            <a:ext cx="3773021" cy="2089761"/>
            <a:chOff x="5538569" y="3850640"/>
            <a:chExt cx="3773021" cy="2089761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37332" y="4114300"/>
              <a:ext cx="3135492" cy="1826101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538569" y="3850640"/>
              <a:ext cx="37730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possible Source distribution with </a:t>
              </a:r>
              <a:r>
                <a:rPr lang="en-US" sz="1400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b</a:t>
              </a:r>
              <a:r>
                <a:rPr lang="en-US" sz="1400" b="1" baseline="-25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1400" b="1" baseline="30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g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= 2 GeV</a:t>
              </a:r>
              <a:r>
                <a:rPr lang="en-US" sz="1400" b="1" baseline="3000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-2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</a:t>
              </a:r>
              <a:endParaRPr lang="en-US" sz="1400" b="1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137290" y="116007"/>
            <a:ext cx="72668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701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  <p:bldP spid="10" grpId="0" animBg="1" advAuto="0"/>
      <p:bldP spid="11" grpId="0" animBg="1" advAuto="0"/>
      <p:bldP spid="12" grpId="0" animBg="1" advAuto="0"/>
      <p:bldP spid="17" grpId="0" animBg="1" advAuto="0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3" y="2194942"/>
            <a:ext cx="4165597" cy="295602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2" y="5303228"/>
            <a:ext cx="48491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DGLAP: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smtClean="0"/>
              <a:t>predicts </a:t>
            </a:r>
            <a:r>
              <a:rPr lang="en-US" sz="1400" dirty="0"/>
              <a:t>Q</a:t>
            </a:r>
            <a:r>
              <a:rPr lang="en-US" sz="1400" baseline="30000" dirty="0"/>
              <a:t>2 </a:t>
            </a:r>
            <a:r>
              <a:rPr lang="en-US" sz="1400" dirty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Saturation models: </a:t>
            </a:r>
            <a:endParaRPr lang="en-US" sz="1400" dirty="0" smtClean="0">
              <a:solidFill>
                <a:srgbClr val="0000FF"/>
              </a:solidFill>
            </a:endParaRPr>
          </a:p>
          <a:p>
            <a:r>
              <a:rPr lang="en-US" sz="1400" dirty="0" smtClean="0"/>
              <a:t>predict </a:t>
            </a:r>
            <a:r>
              <a:rPr lang="en-US" sz="1400" dirty="0"/>
              <a:t>A-dependence and x-dependence </a:t>
            </a:r>
            <a:r>
              <a:rPr lang="en-US" sz="1400" dirty="0" smtClean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Q</a:t>
            </a:r>
            <a:r>
              <a:rPr lang="en-US" sz="1400" baseline="30000" dirty="0"/>
              <a:t>2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1400" dirty="0" smtClean="0">
                <a:solidFill>
                  <a:srgbClr val="0000FF"/>
                </a:solidFill>
              </a:rPr>
              <a:t>Need: </a:t>
            </a:r>
            <a:r>
              <a:rPr lang="en-US" sz="1400" dirty="0" smtClean="0"/>
              <a:t>large </a:t>
            </a:r>
            <a:r>
              <a:rPr lang="en-US" sz="1400" dirty="0"/>
              <a:t>Q</a:t>
            </a:r>
            <a:r>
              <a:rPr lang="en-US" sz="1400" baseline="30000" dirty="0"/>
              <a:t>2</a:t>
            </a:r>
            <a:r>
              <a:rPr lang="en-US" sz="1400" dirty="0"/>
              <a:t> lever-arm for fixed x, A-scan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5312" y="2104929"/>
            <a:ext cx="3270680" cy="2639634"/>
            <a:chOff x="5868024" y="2811848"/>
            <a:chExt cx="3270680" cy="2639634"/>
          </a:xfrm>
        </p:grpSpPr>
        <p:pic>
          <p:nvPicPr>
            <p:cNvPr id="2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29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198"/>
          <p:cNvGrpSpPr/>
          <p:nvPr/>
        </p:nvGrpSpPr>
        <p:grpSpPr>
          <a:xfrm>
            <a:off x="946150" y="673622"/>
            <a:ext cx="8159750" cy="1298152"/>
            <a:chOff x="0" y="-675850"/>
            <a:chExt cx="8159750" cy="1298151"/>
          </a:xfrm>
        </p:grpSpPr>
        <p:pic>
          <p:nvPicPr>
            <p:cNvPr id="33" name="droppedImage.pd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4" name="Shape 194"/>
            <p:cNvSpPr/>
            <p:nvPr/>
          </p:nvSpPr>
          <p:spPr>
            <a:xfrm>
              <a:off x="3984751" y="-570021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5" name="Shape 195"/>
            <p:cNvSpPr/>
            <p:nvPr/>
          </p:nvSpPr>
          <p:spPr>
            <a:xfrm>
              <a:off x="6000750" y="-675850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6" name="Shape 196"/>
            <p:cNvSpPr/>
            <p:nvPr/>
          </p:nvSpPr>
          <p:spPr>
            <a:xfrm flipV="1">
              <a:off x="4235450" y="-209198"/>
              <a:ext cx="508000" cy="421826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Shape 197"/>
            <p:cNvSpPr/>
            <p:nvPr/>
          </p:nvSpPr>
          <p:spPr>
            <a:xfrm flipH="1">
              <a:off x="5899150" y="-19261"/>
              <a:ext cx="723900" cy="231887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8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00" y="4714612"/>
            <a:ext cx="430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Theory/models have to be able to describe the structure functions and their </a:t>
            </a:r>
            <a:r>
              <a:rPr lang="en-US" b="1" dirty="0" smtClean="0"/>
              <a:t>evolution</a:t>
            </a:r>
            <a:endParaRPr lang="en-US" b="1" dirty="0"/>
          </a:p>
        </p:txBody>
      </p:sp>
      <p:sp>
        <p:nvSpPr>
          <p:cNvPr id="39" name="Shape 203"/>
          <p:cNvSpPr/>
          <p:nvPr/>
        </p:nvSpPr>
        <p:spPr>
          <a:xfrm>
            <a:off x="4737100" y="5008982"/>
            <a:ext cx="43688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sz="2000" dirty="0" smtClean="0">
                <a:solidFill>
                  <a:srgbClr val="FF0000"/>
                </a:solidFill>
              </a:rPr>
              <a:t>Aim at </a:t>
            </a:r>
            <a:r>
              <a:rPr sz="2000" dirty="0" smtClean="0">
                <a:solidFill>
                  <a:srgbClr val="FF0000"/>
                </a:solidFill>
              </a:rPr>
              <a:t>extending </a:t>
            </a:r>
            <a:r>
              <a:rPr sz="2000" dirty="0">
                <a:solidFill>
                  <a:srgbClr val="FF0000"/>
                </a:solidFill>
              </a:rPr>
              <a:t>our knowledge on structure functions into the realm where gluon saturation effects emerge </a:t>
            </a:r>
            <a:r>
              <a:rPr sz="2000"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sz="2000" dirty="0">
                <a:solidFill>
                  <a:srgbClr val="FF0000"/>
                </a:solidFill>
              </a:rPr>
              <a:t> different evolution</a:t>
            </a:r>
          </a:p>
        </p:txBody>
      </p:sp>
    </p:spTree>
    <p:extLst>
      <p:ext uri="{BB962C8B-B14F-4D97-AF65-F5344CB8AC3E}">
        <p14:creationId xmlns:p14="http://schemas.microsoft.com/office/powerpoint/2010/main" val="759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3538" y="4217628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pic>
        <p:nvPicPr>
          <p:cNvPr id="2" name="Picture 1" descr="plot_RedCrossSec_fixedQ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50" y="1136501"/>
            <a:ext cx="6184900" cy="2995622"/>
          </a:xfrm>
          <a:prstGeom prst="rect">
            <a:avLst/>
          </a:prstGeom>
        </p:spPr>
      </p:pic>
      <p:pic>
        <p:nvPicPr>
          <p:cNvPr id="19" name="Picture 18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50" y="1003002"/>
            <a:ext cx="1557120" cy="1088030"/>
          </a:xfrm>
          <a:prstGeom prst="rect">
            <a:avLst/>
          </a:prstGeom>
        </p:spPr>
      </p:pic>
      <p:pic>
        <p:nvPicPr>
          <p:cNvPr id="7" name="Picture 6" descr="plot_RedCrossSecMinLogComb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71" y="1155504"/>
            <a:ext cx="6622541" cy="3372477"/>
          </a:xfrm>
          <a:prstGeom prst="rect">
            <a:avLst/>
          </a:prstGeom>
        </p:spPr>
      </p:pic>
      <p:sp>
        <p:nvSpPr>
          <p:cNvPr id="20" name="Shape 242"/>
          <p:cNvSpPr/>
          <p:nvPr/>
        </p:nvSpPr>
        <p:spPr>
          <a:xfrm>
            <a:off x="6280150" y="2116432"/>
            <a:ext cx="280807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en-US" sz="1800" b="1" dirty="0" smtClean="0">
                <a:solidFill>
                  <a:srgbClr val="FF0000"/>
                </a:solidFill>
              </a:rPr>
              <a:t>Charm production: 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Novel probe!</a:t>
            </a:r>
          </a:p>
          <a:p>
            <a:r>
              <a:rPr sz="1800" dirty="0" smtClean="0"/>
              <a:t>Direct </a:t>
            </a:r>
            <a:r>
              <a:rPr sz="1800" dirty="0"/>
              <a:t>access to gluons at medium to high </a:t>
            </a:r>
            <a:r>
              <a:rPr sz="1800" i="1" dirty="0"/>
              <a:t>x</a:t>
            </a:r>
            <a:r>
              <a:rPr sz="1800" dirty="0"/>
              <a:t> by tagging </a:t>
            </a:r>
            <a:r>
              <a:rPr sz="1800" b="1" dirty="0">
                <a:solidFill>
                  <a:srgbClr val="FF0000"/>
                </a:solidFill>
              </a:rPr>
              <a:t>photon-gluon </a:t>
            </a:r>
            <a:r>
              <a:rPr sz="1800" b="1" dirty="0" smtClean="0">
                <a:solidFill>
                  <a:srgbClr val="FF0000"/>
                </a:solidFill>
              </a:rPr>
              <a:t>fusion</a:t>
            </a:r>
            <a:endParaRPr sz="1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9800" y="749002"/>
            <a:ext cx="138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Inclusive DIS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06800" y="747774"/>
            <a:ext cx="253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Q</a:t>
            </a:r>
            <a:r>
              <a:rPr lang="en-US" b="1" dirty="0" smtClean="0">
                <a:solidFill>
                  <a:srgbClr val="0000FF"/>
                </a:solidFill>
              </a:rPr>
              <a:t>uark charm production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98600" y="5346700"/>
            <a:ext cx="596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All measurement dominated by systematics for 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&lt;~80 GeV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endParaRPr lang="en-US" b="1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74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19" name="Picture 18" descr="plot_HighEnergy_Q10GeV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2"/>
          <a:stretch/>
        </p:blipFill>
        <p:spPr>
          <a:xfrm>
            <a:off x="0" y="984721"/>
            <a:ext cx="4521200" cy="3599388"/>
          </a:xfrm>
          <a:prstGeom prst="rect">
            <a:avLst/>
          </a:prstGeom>
        </p:spPr>
      </p:pic>
      <p:pic>
        <p:nvPicPr>
          <p:cNvPr id="20" name="Picture 19" descr="plot_LowEnergy_Q10GeV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2"/>
          <a:stretch/>
        </p:blipFill>
        <p:spPr>
          <a:xfrm>
            <a:off x="4508500" y="938916"/>
            <a:ext cx="4570046" cy="3666172"/>
          </a:xfrm>
          <a:prstGeom prst="rect">
            <a:avLst/>
          </a:prstGeom>
        </p:spPr>
      </p:pic>
      <p:sp>
        <p:nvSpPr>
          <p:cNvPr id="22" name="Shape 248"/>
          <p:cNvSpPr/>
          <p:nvPr/>
        </p:nvSpPr>
        <p:spPr>
          <a:xfrm>
            <a:off x="394553" y="4348339"/>
            <a:ext cx="8292247" cy="1128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Higher </a:t>
            </a:r>
            <a:r>
              <a:rPr lang="en-US" b="1" dirty="0" err="1" smtClean="0">
                <a:solidFill>
                  <a:srgbClr val="FF0000"/>
                </a:solidFill>
              </a:rPr>
              <a:t>c.o.m</a:t>
            </a:r>
            <a:r>
              <a:rPr lang="en-US" b="1" dirty="0" smtClean="0">
                <a:solidFill>
                  <a:srgbClr val="FF0000"/>
                </a:solidFill>
              </a:rPr>
              <a:t>. energy constrains gluons at mid- and low-x</a:t>
            </a:r>
          </a:p>
          <a:p>
            <a:pPr lvl="1">
              <a:buFont typeface="Wingdings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Fitting the charm pseudo-data has a dramatic effect at high-</a:t>
            </a:r>
            <a:r>
              <a:rPr lang="en-US" b="1" dirty="0" smtClean="0">
                <a:solidFill>
                  <a:srgbClr val="FF0000"/>
                </a:solidFill>
              </a:rPr>
              <a:t>x</a:t>
            </a:r>
          </a:p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We can constrain sea quarks too! </a:t>
            </a:r>
            <a:r>
              <a:rPr lang="en-US" b="1" dirty="0" smtClean="0"/>
              <a:t>(see backup slide 36)</a:t>
            </a:r>
          </a:p>
        </p:txBody>
      </p:sp>
      <p:sp>
        <p:nvSpPr>
          <p:cNvPr id="23" name="Oval 22"/>
          <p:cNvSpPr/>
          <p:nvPr/>
        </p:nvSpPr>
        <p:spPr>
          <a:xfrm>
            <a:off x="3721100" y="1117600"/>
            <a:ext cx="6985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5491" y="5480611"/>
            <a:ext cx="8621345" cy="95410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cs typeface="Comic Sans MS"/>
              </a:rPr>
              <a:t>Not only for nuclei! </a:t>
            </a:r>
          </a:p>
          <a:p>
            <a:r>
              <a:rPr lang="en-US" dirty="0" smtClean="0">
                <a:solidFill>
                  <a:srgbClr val="0000FF"/>
                </a:solidFill>
                <a:cs typeface="Comic Sans MS"/>
              </a:rPr>
              <a:t>Comparab</a:t>
            </a:r>
            <a:r>
              <a:rPr lang="en-US" dirty="0">
                <a:solidFill>
                  <a:srgbClr val="0000FF"/>
                </a:solidFill>
                <a:cs typeface="Comic Sans MS"/>
              </a:rPr>
              <a:t>l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e precision for proton Structure Functions in </a:t>
            </a:r>
            <a:r>
              <a:rPr lang="en-US" dirty="0" err="1" smtClean="0">
                <a:solidFill>
                  <a:srgbClr val="0000FF"/>
                </a:solidFill>
                <a:cs typeface="Comic Sans MS"/>
              </a:rPr>
              <a:t>e+p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scattering, to even higher Q</a:t>
            </a:r>
            <a:r>
              <a:rPr lang="en-US" baseline="30000" dirty="0" smtClean="0">
                <a:solidFill>
                  <a:srgbClr val="0000FF"/>
                </a:solidFill>
                <a:cs typeface="Comic Sans MS"/>
              </a:rPr>
              <a:t>2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at high x</a:t>
            </a:r>
            <a:r>
              <a:rPr lang="en-US" dirty="0">
                <a:solidFill>
                  <a:srgbClr val="322F31"/>
                </a:solidFill>
                <a:cs typeface="Comic Sans MS"/>
              </a:rPr>
              <a:t> 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 </a:t>
            </a:r>
            <a:r>
              <a:rPr lang="en-US" dirty="0">
                <a:solidFill>
                  <a:srgbClr val="322F31"/>
                </a:solidFill>
                <a:cs typeface="Comic Sans MS"/>
                <a:sym typeface="Wingdings"/>
              </a:rPr>
              <a:t>B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eyond what HERA achieved: </a:t>
            </a:r>
            <a:r>
              <a:rPr lang="en-US" dirty="0" smtClean="0">
                <a:solidFill>
                  <a:srgbClr val="0000FF"/>
                </a:solidFill>
                <a:cs typeface="Comic Sans MS"/>
                <a:sym typeface="Wingdings"/>
              </a:rPr>
              <a:t>precise measurement of proton F</a:t>
            </a:r>
            <a:r>
              <a:rPr lang="en-US" baseline="-25000" dirty="0" smtClean="0">
                <a:solidFill>
                  <a:srgbClr val="0000FF"/>
                </a:solidFill>
                <a:cs typeface="Comic Sans MS"/>
                <a:sym typeface="Wingdings"/>
              </a:rPr>
              <a:t>L 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73200" y="608269"/>
            <a:ext cx="52617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</a:t>
            </a:r>
            <a:r>
              <a:rPr lang="en-US" sz="2400" b="1" dirty="0" smtClean="0">
                <a:solidFill>
                  <a:srgbClr val="0000FF"/>
                </a:solidFill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</a:rPr>
              <a:t>GLUONS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2" y="854881"/>
            <a:ext cx="8152825" cy="547289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520700" indent="-5207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Introduction to Physics goals</a:t>
            </a:r>
          </a:p>
          <a:p>
            <a:pPr marL="520700" indent="-5207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>
                <a:solidFill>
                  <a:srgbClr val="0000FF"/>
                </a:solidFill>
                <a:ea typeface="DejaVu Sans" charset="0"/>
                <a:cs typeface="DejaVu Sans" charset="0"/>
              </a:rPr>
              <a:t>EIC machine designs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DejaVu Sans" charset="0"/>
            </a:endParaRPr>
          </a:p>
          <a:p>
            <a:pPr marL="520700" indent="-5207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Key physics measurements</a:t>
            </a:r>
          </a:p>
          <a:p>
            <a:pPr marL="914400" lvl="1" indent="-342900">
              <a:lnSpc>
                <a:spcPct val="120000"/>
              </a:lnSpc>
              <a:buClr>
                <a:srgbClr val="FF0000"/>
              </a:buClr>
              <a:buFont typeface="Courier New"/>
              <a:buChar char="o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000" b="1" dirty="0" smtClean="0">
                <a:ea typeface="DejaVu Sans" charset="0"/>
                <a:cs typeface="DejaVu Sans" charset="0"/>
              </a:rPr>
              <a:t>Spin physics</a:t>
            </a:r>
          </a:p>
          <a:p>
            <a:pPr marL="914400" lvl="1" indent="-342900">
              <a:lnSpc>
                <a:spcPct val="120000"/>
              </a:lnSpc>
              <a:buClr>
                <a:srgbClr val="FF0000"/>
              </a:buClr>
              <a:buFont typeface="Courier New"/>
              <a:buChar char="o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000" b="1" dirty="0" smtClean="0">
                <a:ea typeface="DejaVu Sans" charset="0"/>
                <a:cs typeface="DejaVu Sans" charset="0"/>
              </a:rPr>
              <a:t>3D imaging (GPDs &amp; TMDs)</a:t>
            </a:r>
          </a:p>
          <a:p>
            <a:pPr marL="914400" lvl="1" indent="-342900">
              <a:lnSpc>
                <a:spcPct val="120000"/>
              </a:lnSpc>
              <a:buClr>
                <a:srgbClr val="FF0000"/>
              </a:buClr>
              <a:buFont typeface="Courier New"/>
              <a:buChar char="o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000" b="1" dirty="0" smtClean="0">
                <a:ea typeface="DejaVu Sans" charset="0"/>
                <a:cs typeface="Comic Sans MS"/>
              </a:rPr>
              <a:t>Physics with Nuclei (imaging, structure, saturation)</a:t>
            </a:r>
          </a:p>
          <a:p>
            <a:pPr marL="914400" lvl="1" indent="-342900">
              <a:lnSpc>
                <a:spcPct val="120000"/>
              </a:lnSpc>
              <a:buClr>
                <a:srgbClr val="FF0000"/>
              </a:buClr>
              <a:buFont typeface="Courier New"/>
              <a:buChar char="o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000" b="1" dirty="0" smtClean="0">
                <a:ea typeface="DejaVu Sans" charset="0"/>
                <a:cs typeface="DejaVu Sans" charset="0"/>
              </a:rPr>
              <a:t>Physics driven detector requirements</a:t>
            </a:r>
          </a:p>
          <a:p>
            <a:pPr marL="520700" indent="-5207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The EIC Users’ Group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Comic Sans MS"/>
            </a:endParaRPr>
          </a:p>
          <a:p>
            <a:pPr marL="520700" indent="-5207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5715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Comic Sans MS"/>
              </a:rPr>
              <a:t>Summary 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June, 2017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57322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20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020302" y="1998790"/>
            <a:ext cx="4203236" cy="1916539"/>
            <a:chOff x="4940764" y="1009505"/>
            <a:chExt cx="4203236" cy="1916539"/>
          </a:xfrm>
        </p:grpSpPr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9542841"/>
                </p:ext>
              </p:extLst>
            </p:nvPr>
          </p:nvGraphicFramePr>
          <p:xfrm>
            <a:off x="6210236" y="1009505"/>
            <a:ext cx="1536700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9185" name="Equation" r:id="rId3" imgW="1536700" imgH="596900" progId="Equation.DSMT4">
                    <p:embed/>
                  </p:oleObj>
                </mc:Choice>
                <mc:Fallback>
                  <p:oleObj name="Equation" r:id="rId3" imgW="1536700" imgH="5969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10236" y="1009505"/>
                          <a:ext cx="1536700" cy="596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4940764" y="1335481"/>
              <a:ext cx="3921127" cy="1354138"/>
              <a:chOff x="1183" y="664"/>
              <a:chExt cx="2470" cy="853"/>
            </a:xfrm>
          </p:grpSpPr>
          <p:pic>
            <p:nvPicPr>
              <p:cNvPr id="38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" y="664"/>
                <a:ext cx="598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10"/>
              <p:cNvSpPr>
                <a:spLocks/>
              </p:cNvSpPr>
              <p:nvPr/>
            </p:nvSpPr>
            <p:spPr bwMode="auto">
              <a:xfrm>
                <a:off x="1412" y="845"/>
                <a:ext cx="2241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41275" bIns="0"/>
              <a:lstStyle/>
              <a:p>
                <a:pPr marL="41275" algn="ctr">
                  <a:spcBef>
                    <a:spcPts val="450"/>
                  </a:spcBef>
                </a:pP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(2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m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N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x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)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-1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&gt; 2 R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A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A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1/3</a:t>
                </a:r>
                <a:endParaRPr lang="en-US" sz="2000" baseline="30000" dirty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Probe interacts </a:t>
                </a:r>
                <a:endParaRPr lang="en-US" sz="2000" dirty="0" smtClean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dirty="0" smtClean="0">
                    <a:solidFill>
                      <a:srgbClr val="0000DA"/>
                    </a:solidFill>
                    <a:ea typeface="ＭＳ Ｐゴシック" charset="0"/>
                    <a:cs typeface="Comic Sans MS Bold"/>
                    <a:sym typeface="Times New Roman Bold Italic" charset="0"/>
                  </a:rPr>
                  <a:t>coherently</a:t>
                </a:r>
                <a:r>
                  <a:rPr lang="en-US" dirty="0" smtClean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with all nucleons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227543" y="2587490"/>
              <a:ext cx="3916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Gold</a:t>
              </a:r>
              <a:r>
                <a:rPr lang="en-US" sz="1600" dirty="0" smtClean="0"/>
                <a:t>: </a:t>
              </a:r>
              <a:r>
                <a:rPr lang="en-US" sz="1600" dirty="0" smtClean="0">
                  <a:solidFill>
                    <a:srgbClr val="0000FF"/>
                  </a:solidFill>
                </a:rPr>
                <a:t>197 </a:t>
              </a:r>
              <a:r>
                <a:rPr lang="en-US" sz="1600" dirty="0">
                  <a:solidFill>
                    <a:srgbClr val="0000FF"/>
                  </a:solidFill>
                </a:rPr>
                <a:t>times </a:t>
              </a:r>
              <a:r>
                <a:rPr lang="en-US" sz="1600" dirty="0" smtClean="0">
                  <a:solidFill>
                    <a:srgbClr val="0000FF"/>
                  </a:solidFill>
                </a:rPr>
                <a:t>smaller effective</a:t>
              </a:r>
              <a:r>
                <a:rPr lang="en-US" sz="1600" dirty="0" smtClean="0"/>
                <a:t> </a:t>
              </a:r>
              <a:r>
                <a:rPr lang="en-US" sz="1600" i="1" dirty="0" smtClean="0">
                  <a:solidFill>
                    <a:srgbClr val="0000FF"/>
                  </a:solidFill>
                </a:rPr>
                <a:t>x </a:t>
              </a:r>
              <a:r>
                <a:rPr lang="en-US" sz="1600" dirty="0" smtClean="0">
                  <a:solidFill>
                    <a:srgbClr val="0000FF"/>
                  </a:solidFill>
                </a:rPr>
                <a:t>!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4"/>
          <a:stretch/>
        </p:blipFill>
        <p:spPr bwMode="auto">
          <a:xfrm>
            <a:off x="208406" y="700959"/>
            <a:ext cx="4544304" cy="3227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87111" y="2285956"/>
            <a:ext cx="2077451" cy="1012665"/>
            <a:chOff x="1185342" y="3802982"/>
            <a:chExt cx="3777183" cy="1841210"/>
          </a:xfrm>
        </p:grpSpPr>
        <p:sp>
          <p:nvSpPr>
            <p:cNvPr id="26" name="Freeform 25"/>
            <p:cNvSpPr/>
            <p:nvPr/>
          </p:nvSpPr>
          <p:spPr>
            <a:xfrm>
              <a:off x="1226609" y="4106334"/>
              <a:ext cx="3735916" cy="867833"/>
            </a:xfrm>
            <a:custGeom>
              <a:avLst/>
              <a:gdLst>
                <a:gd name="connsiteX0" fmla="*/ 0 w 3735916"/>
                <a:gd name="connsiteY0" fmla="*/ 0 h 867833"/>
                <a:gd name="connsiteX1" fmla="*/ 1079500 w 3735916"/>
                <a:gd name="connsiteY1" fmla="*/ 275166 h 867833"/>
                <a:gd name="connsiteX2" fmla="*/ 1735666 w 3735916"/>
                <a:gd name="connsiteY2" fmla="*/ 433916 h 867833"/>
                <a:gd name="connsiteX3" fmla="*/ 2635250 w 3735916"/>
                <a:gd name="connsiteY3" fmla="*/ 635000 h 867833"/>
                <a:gd name="connsiteX4" fmla="*/ 3735916 w 3735916"/>
                <a:gd name="connsiteY4" fmla="*/ 867833 h 8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916" h="867833">
                  <a:moveTo>
                    <a:pt x="0" y="0"/>
                  </a:moveTo>
                  <a:lnTo>
                    <a:pt x="1079500" y="275166"/>
                  </a:lnTo>
                  <a:lnTo>
                    <a:pt x="1735666" y="433916"/>
                  </a:lnTo>
                  <a:lnTo>
                    <a:pt x="2635250" y="635000"/>
                  </a:lnTo>
                  <a:lnTo>
                    <a:pt x="3735916" y="867833"/>
                  </a:lnTo>
                </a:path>
              </a:pathLst>
            </a:custGeom>
            <a:ln w="28575" cmpd="sng">
              <a:solidFill>
                <a:srgbClr val="FF0000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7090" y="4698991"/>
              <a:ext cx="3725334" cy="719667"/>
            </a:xfrm>
            <a:custGeom>
              <a:avLst/>
              <a:gdLst>
                <a:gd name="connsiteX0" fmla="*/ 0 w 3725334"/>
                <a:gd name="connsiteY0" fmla="*/ 0 h 719667"/>
                <a:gd name="connsiteX1" fmla="*/ 846667 w 3725334"/>
                <a:gd name="connsiteY1" fmla="*/ 201083 h 719667"/>
                <a:gd name="connsiteX2" fmla="*/ 2074334 w 3725334"/>
                <a:gd name="connsiteY2" fmla="*/ 455083 h 719667"/>
                <a:gd name="connsiteX3" fmla="*/ 3376084 w 3725334"/>
                <a:gd name="connsiteY3" fmla="*/ 677333 h 719667"/>
                <a:gd name="connsiteX4" fmla="*/ 3725334 w 3725334"/>
                <a:gd name="connsiteY4" fmla="*/ 719667 h 71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334" h="719667">
                  <a:moveTo>
                    <a:pt x="0" y="0"/>
                  </a:moveTo>
                  <a:lnTo>
                    <a:pt x="846667" y="201083"/>
                  </a:lnTo>
                  <a:lnTo>
                    <a:pt x="2074334" y="455083"/>
                  </a:lnTo>
                  <a:lnTo>
                    <a:pt x="3376084" y="677333"/>
                  </a:lnTo>
                  <a:lnTo>
                    <a:pt x="3725334" y="719667"/>
                  </a:lnTo>
                </a:path>
              </a:pathLst>
            </a:custGeom>
            <a:ln w="28575" cmpd="sng">
              <a:solidFill>
                <a:srgbClr val="0000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5342" y="5048242"/>
              <a:ext cx="3735916" cy="592666"/>
            </a:xfrm>
            <a:custGeom>
              <a:avLst/>
              <a:gdLst>
                <a:gd name="connsiteX0" fmla="*/ 0 w 3735916"/>
                <a:gd name="connsiteY0" fmla="*/ 0 h 592666"/>
                <a:gd name="connsiteX1" fmla="*/ 465666 w 3735916"/>
                <a:gd name="connsiteY1" fmla="*/ 105833 h 592666"/>
                <a:gd name="connsiteX2" fmla="*/ 3069166 w 3735916"/>
                <a:gd name="connsiteY2" fmla="*/ 497416 h 592666"/>
                <a:gd name="connsiteX3" fmla="*/ 3735916 w 3735916"/>
                <a:gd name="connsiteY3" fmla="*/ 592666 h 59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916" h="592666">
                  <a:moveTo>
                    <a:pt x="0" y="0"/>
                  </a:moveTo>
                  <a:lnTo>
                    <a:pt x="465666" y="105833"/>
                  </a:lnTo>
                  <a:lnTo>
                    <a:pt x="3069166" y="497416"/>
                  </a:lnTo>
                  <a:lnTo>
                    <a:pt x="3735916" y="592666"/>
                  </a:lnTo>
                </a:path>
              </a:pathLst>
            </a:custGeom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1383543"/>
                </p:ext>
              </p:extLst>
            </p:nvPr>
          </p:nvGraphicFramePr>
          <p:xfrm>
            <a:off x="1327149" y="3802982"/>
            <a:ext cx="768351" cy="37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9186" name="Equation" r:id="rId7" imgW="444500" imgH="215900" progId="Equation.3">
                    <p:embed/>
                  </p:oleObj>
                </mc:Choice>
                <mc:Fallback>
                  <p:oleObj name="Equation" r:id="rId7" imgW="444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7149" y="3802982"/>
                          <a:ext cx="768351" cy="37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2833298" y="4684275"/>
              <a:ext cx="664325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00FF"/>
                  </a:solidFill>
                </a:rPr>
                <a:t>Ca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71495" y="5140557"/>
              <a:ext cx="485354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22800" y="3991499"/>
            <a:ext cx="4483100" cy="2554545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EIC will map </a:t>
            </a:r>
            <a:r>
              <a:rPr lang="en-US" sz="2000" dirty="0"/>
              <a:t>the </a:t>
            </a:r>
            <a:r>
              <a:rPr lang="en-US" sz="2000" dirty="0">
                <a:solidFill>
                  <a:srgbClr val="FF0000"/>
                </a:solidFill>
              </a:rPr>
              <a:t>transition between a non-saturated and saturated regime</a:t>
            </a:r>
            <a:r>
              <a:rPr lang="en-US" sz="2000" dirty="0"/>
              <a:t> with high precision, by making use of a large range of nuclei and spin </a:t>
            </a:r>
            <a:endParaRPr lang="en-US" sz="2000" dirty="0" smtClean="0"/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With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/>
              <a:t>it's flexible ion source we will be able to measure </a:t>
            </a: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A-dependence </a:t>
            </a:r>
            <a:r>
              <a:rPr lang="en-US" sz="2000" dirty="0"/>
              <a:t>of the saturation scale Q</a:t>
            </a:r>
            <a:r>
              <a:rPr lang="en-US" sz="2000" baseline="-25000" dirty="0"/>
              <a:t>s</a:t>
            </a:r>
            <a:r>
              <a:rPr lang="en-US" sz="2000" dirty="0"/>
              <a:t>(x</a:t>
            </a:r>
            <a:r>
              <a:rPr lang="en-US" sz="2000" dirty="0" smtClean="0"/>
              <a:t>) </a:t>
            </a:r>
          </a:p>
          <a:p>
            <a:r>
              <a:rPr lang="en-US" sz="2000" dirty="0">
                <a:solidFill>
                  <a:srgbClr val="0000FF"/>
                </a:solidFill>
                <a:sym typeface="Wingdings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/>
              <a:t>a fundamental landmark </a:t>
            </a:r>
            <a:r>
              <a:rPr lang="en-US" sz="2000" dirty="0"/>
              <a:t>of QCD</a:t>
            </a:r>
            <a:endParaRPr lang="en-US" sz="2000" dirty="0" smtClean="0">
              <a:solidFill>
                <a:srgbClr val="322F31"/>
              </a:solidFill>
              <a:latin typeface="Comic Sans MS"/>
              <a:cs typeface="Comic Sans M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701" y="3913518"/>
            <a:ext cx="4432299" cy="25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Complementary measurements at other </a:t>
            </a:r>
            <a:r>
              <a:rPr lang="en-US" sz="1600" b="1" dirty="0">
                <a:latin typeface="Times New Roman"/>
                <a:cs typeface="Times New Roman"/>
              </a:rPr>
              <a:t>f</a:t>
            </a:r>
            <a:r>
              <a:rPr lang="en-US" sz="1600" b="1" dirty="0" smtClean="0">
                <a:latin typeface="Times New Roman"/>
                <a:cs typeface="Times New Roman"/>
              </a:rPr>
              <a:t>acilities.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LHC, HL-LHC, RHIC: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study saturation in </a:t>
            </a:r>
            <a:r>
              <a:rPr lang="en-US" sz="1600" b="1" dirty="0" err="1" smtClean="0">
                <a:latin typeface="Times New Roman"/>
                <a:cs typeface="Times New Roman"/>
              </a:rPr>
              <a:t>pA</a:t>
            </a:r>
            <a:r>
              <a:rPr lang="en-US" sz="1600" b="1" dirty="0" smtClean="0">
                <a:latin typeface="Times New Roman"/>
                <a:cs typeface="Times New Roman"/>
              </a:rPr>
              <a:t> collisions: UPC, di-hadron correlations, open charm at forward </a:t>
            </a:r>
            <a:r>
              <a:rPr lang="en-US" sz="1600" b="1" dirty="0" err="1" smtClean="0">
                <a:latin typeface="Times New Roman"/>
                <a:cs typeface="Times New Roman"/>
              </a:rPr>
              <a:t>rapidities</a:t>
            </a:r>
            <a:r>
              <a:rPr lang="en-US" sz="1600" b="1" dirty="0" smtClean="0">
                <a:latin typeface="Times New Roman"/>
                <a:cs typeface="Times New Roman"/>
              </a:rPr>
              <a:t> (lower x) </a:t>
            </a:r>
          </a:p>
          <a:p>
            <a:pPr lvl="1"/>
            <a:r>
              <a:rPr lang="en-US" sz="1600" b="1" dirty="0">
                <a:latin typeface="Times New Roman"/>
                <a:cs typeface="Times New Roman"/>
                <a:sym typeface="Wingdings"/>
              </a:rPr>
              <a:t>	</a:t>
            </a:r>
            <a:r>
              <a:rPr lang="en-US" sz="1600" b="1" dirty="0" smtClean="0">
                <a:latin typeface="Times New Roman"/>
                <a:cs typeface="Times New Roman"/>
                <a:sym typeface="Wingdings"/>
              </a:rPr>
              <a:t> universality</a:t>
            </a:r>
            <a:r>
              <a:rPr lang="en-US" sz="1600" b="1" dirty="0" smtClean="0">
                <a:latin typeface="Times New Roman"/>
                <a:cs typeface="Times New Roman"/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Effects of saturation on ion-ion collisions.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i="1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LHeC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</a:t>
            </a:r>
            <a:r>
              <a:rPr lang="en-US" sz="1600" b="1" i="1" dirty="0" err="1">
                <a:solidFill>
                  <a:srgbClr val="008000"/>
                </a:solidFill>
                <a:latin typeface="Times New Roman"/>
                <a:cs typeface="Times New Roman"/>
              </a:rPr>
              <a:t>VHEeP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FCC-eh</a:t>
            </a:r>
            <a:r>
              <a:rPr lang="en-US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: </a:t>
            </a:r>
            <a:r>
              <a:rPr lang="en-US" sz="1600" b="1" dirty="0" smtClean="0">
                <a:latin typeface="Times New Roman"/>
                <a:cs typeface="Times New Roman"/>
              </a:rPr>
              <a:t>Access lower x.</a:t>
            </a:r>
            <a:endParaRPr lang="en-US" sz="1600" b="1" dirty="0">
              <a:latin typeface="Times New Roman"/>
              <a:cs typeface="Times New Roman"/>
            </a:endParaRPr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137290" y="116007"/>
            <a:ext cx="7689184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 Window into the Saturation Regime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927295" y="1"/>
            <a:ext cx="4178604" cy="1974638"/>
            <a:chOff x="582641" y="4877017"/>
            <a:chExt cx="4178604" cy="1974638"/>
          </a:xfrm>
        </p:grpSpPr>
        <p:grpSp>
          <p:nvGrpSpPr>
            <p:cNvPr id="41" name="Group 40"/>
            <p:cNvGrpSpPr/>
            <p:nvPr/>
          </p:nvGrpSpPr>
          <p:grpSpPr>
            <a:xfrm>
              <a:off x="582641" y="5576568"/>
              <a:ext cx="3162590" cy="1275087"/>
              <a:chOff x="4967816" y="3608257"/>
              <a:chExt cx="3349187" cy="127508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9437" y="4083244"/>
                <a:ext cx="1403412" cy="800100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86625" y="4035764"/>
                <a:ext cx="1453982" cy="806445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4967816" y="3608257"/>
                <a:ext cx="975705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gluon </a:t>
                </a:r>
              </a:p>
              <a:p>
                <a:pPr algn="ctr"/>
                <a:r>
                  <a:rPr lang="en-US" sz="1600" dirty="0"/>
                  <a:t>emission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628551" y="3608777"/>
                <a:ext cx="168845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gluon recombination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272634" y="4270516"/>
                <a:ext cx="601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80"/>
                    </a:solidFill>
                  </a:rPr>
                  <a:t>?=?</a:t>
                </a:r>
              </a:p>
            </p:txBody>
          </p:sp>
        </p:grp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7840" y="4877017"/>
              <a:ext cx="913405" cy="927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1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51542" y="1801974"/>
            <a:ext cx="1868846" cy="793791"/>
            <a:chOff x="604899" y="1127774"/>
            <a:chExt cx="1868846" cy="793791"/>
          </a:xfrm>
        </p:grpSpPr>
        <p:sp>
          <p:nvSpPr>
            <p:cNvPr id="7" name="Block Arc 6"/>
            <p:cNvSpPr/>
            <p:nvPr/>
          </p:nvSpPr>
          <p:spPr bwMode="auto">
            <a:xfrm rot="16200000">
              <a:off x="1841411" y="1035231"/>
              <a:ext cx="140106" cy="1124563"/>
            </a:xfrm>
            <a:prstGeom prst="blockArc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pic>
          <p:nvPicPr>
            <p:cNvPr id="8" name="DIS-Kinematics_revised copy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33" t="38038" r="38894" b="27137"/>
            <a:stretch/>
          </p:blipFill>
          <p:spPr>
            <a:xfrm rot="18960000">
              <a:off x="604899" y="1127774"/>
              <a:ext cx="658288" cy="725677"/>
            </a:xfrm>
            <a:prstGeom prst="rect">
              <a:avLst/>
            </a:prstGeom>
            <a:ln w="12700"/>
          </p:spPr>
        </p:pic>
        <p:sp>
          <p:nvSpPr>
            <p:cNvPr id="9" name="Rectangle 8"/>
            <p:cNvSpPr/>
            <p:nvPr/>
          </p:nvSpPr>
          <p:spPr bwMode="auto">
            <a:xfrm>
              <a:off x="963669" y="1726023"/>
              <a:ext cx="496956" cy="19554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825620"/>
                </p:ext>
              </p:extLst>
            </p:nvPr>
          </p:nvGraphicFramePr>
          <p:xfrm>
            <a:off x="1419287" y="1663149"/>
            <a:ext cx="1270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1071" name="Equation" r:id="rId4" imgW="127000" imgH="177800" progId="Equation.DSMT4">
                    <p:embed/>
                  </p:oleObj>
                </mc:Choice>
                <mc:Fallback>
                  <p:oleObj name="Equation" r:id="rId4" imgW="127000" imgH="177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419287" y="1663149"/>
                          <a:ext cx="127000" cy="177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7318040"/>
                </p:ext>
              </p:extLst>
            </p:nvPr>
          </p:nvGraphicFramePr>
          <p:xfrm>
            <a:off x="1483611" y="1379952"/>
            <a:ext cx="127000" cy="165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1072" name="Equation" r:id="rId6" imgW="127000" imgH="165100" progId="Equation.DSMT4">
                    <p:embed/>
                  </p:oleObj>
                </mc:Choice>
                <mc:Fallback>
                  <p:oleObj name="Equation" r:id="rId6" imgW="127000" imgH="1651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83611" y="1379952"/>
                          <a:ext cx="127000" cy="165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1977389" y="1620778"/>
            <a:ext cx="1604962" cy="630238"/>
          </a:xfrm>
          <a:prstGeom prst="line">
            <a:avLst/>
          </a:prstGeom>
          <a:noFill/>
          <a:ln w="25400" cap="flat">
            <a:solidFill>
              <a:srgbClr val="D90B00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 rot="10800000">
            <a:off x="1990089" y="2339916"/>
            <a:ext cx="1638300" cy="487362"/>
          </a:xfrm>
          <a:prstGeom prst="line">
            <a:avLst/>
          </a:prstGeom>
          <a:noFill/>
          <a:ln w="25400" cap="flat">
            <a:solidFill>
              <a:srgbClr val="0000FF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931511" y="2126100"/>
            <a:ext cx="181188" cy="372088"/>
            <a:chOff x="3810000" y="1279525"/>
            <a:chExt cx="274320" cy="762000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810000" y="1279525"/>
              <a:ext cx="274320" cy="762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3909060" y="1626394"/>
              <a:ext cx="76200" cy="762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endParaRPr lang="en-US" sz="1800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3909854" y="1812925"/>
              <a:ext cx="74612" cy="8413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3909854" y="1431925"/>
              <a:ext cx="74613" cy="8413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608584" y="723845"/>
            <a:ext cx="4004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Di-Hadron Correlations</a:t>
            </a:r>
          </a:p>
        </p:txBody>
      </p:sp>
      <p:grpSp>
        <p:nvGrpSpPr>
          <p:cNvPr id="26" name="Group 4"/>
          <p:cNvGrpSpPr>
            <a:grpSpLocks/>
          </p:cNvGrpSpPr>
          <p:nvPr/>
        </p:nvGrpSpPr>
        <p:grpSpPr bwMode="auto">
          <a:xfrm>
            <a:off x="1679425" y="1828742"/>
            <a:ext cx="1731963" cy="914400"/>
            <a:chOff x="87" y="5"/>
            <a:chExt cx="1091" cy="576"/>
          </a:xfrm>
        </p:grpSpPr>
        <p:pic>
          <p:nvPicPr>
            <p:cNvPr id="27" name="Picture 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79234">
              <a:off x="87" y="5"/>
              <a:ext cx="312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8" name="Line 2"/>
            <p:cNvSpPr>
              <a:spLocks noChangeShapeType="1"/>
            </p:cNvSpPr>
            <p:nvPr/>
          </p:nvSpPr>
          <p:spPr bwMode="auto">
            <a:xfrm>
              <a:off x="322" y="295"/>
              <a:ext cx="856" cy="0"/>
            </a:xfrm>
            <a:prstGeom prst="line">
              <a:avLst/>
            </a:prstGeom>
            <a:noFill/>
            <a:ln w="381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" name="Rectangle 3"/>
            <p:cNvSpPr>
              <a:spLocks/>
            </p:cNvSpPr>
            <p:nvPr/>
          </p:nvSpPr>
          <p:spPr bwMode="auto">
            <a:xfrm>
              <a:off x="874" y="83"/>
              <a:ext cx="226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A</a:t>
              </a: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2061804" y="1946226"/>
            <a:ext cx="1357313" cy="444500"/>
            <a:chOff x="0" y="77"/>
            <a:chExt cx="855" cy="280"/>
          </a:xfrm>
        </p:grpSpPr>
        <p:sp>
          <p:nvSpPr>
            <p:cNvPr id="31" name="Line 11"/>
            <p:cNvSpPr>
              <a:spLocks noChangeShapeType="1"/>
            </p:cNvSpPr>
            <p:nvPr/>
          </p:nvSpPr>
          <p:spPr bwMode="auto">
            <a:xfrm>
              <a:off x="0" y="293"/>
              <a:ext cx="855" cy="0"/>
            </a:xfrm>
            <a:prstGeom prst="line">
              <a:avLst/>
            </a:prstGeom>
            <a:noFill/>
            <a:ln w="381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" name="Rectangle 12"/>
            <p:cNvSpPr>
              <a:spLocks/>
            </p:cNvSpPr>
            <p:nvPr/>
          </p:nvSpPr>
          <p:spPr bwMode="auto">
            <a:xfrm>
              <a:off x="449" y="77"/>
              <a:ext cx="20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p</a:t>
              </a:r>
            </a:p>
          </p:txBody>
        </p:sp>
      </p:grpSp>
      <p:sp>
        <p:nvSpPr>
          <p:cNvPr id="33" name="Rectangle 14"/>
          <p:cNvSpPr>
            <a:spLocks/>
          </p:cNvSpPr>
          <p:nvPr/>
        </p:nvSpPr>
        <p:spPr bwMode="auto">
          <a:xfrm>
            <a:off x="3525199" y="1454018"/>
            <a:ext cx="6113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/>
            <a:r>
              <a:rPr lang="en-US" sz="1600" dirty="0" smtClean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jet-1</a:t>
            </a:r>
          </a:p>
        </p:txBody>
      </p:sp>
      <p:sp>
        <p:nvSpPr>
          <p:cNvPr id="34" name="Rectangle 15"/>
          <p:cNvSpPr>
            <a:spLocks/>
          </p:cNvSpPr>
          <p:nvPr/>
        </p:nvSpPr>
        <p:spPr bwMode="auto">
          <a:xfrm>
            <a:off x="3584181" y="2684265"/>
            <a:ext cx="6113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/>
            <a:r>
              <a:rPr lang="en-US" sz="16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jet-2</a:t>
            </a:r>
            <a:endParaRPr lang="en-US" sz="1600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35" name="Rectangle 16"/>
          <p:cNvSpPr>
            <a:spLocks/>
          </p:cNvSpPr>
          <p:nvPr/>
        </p:nvSpPr>
        <p:spPr bwMode="auto">
          <a:xfrm>
            <a:off x="179339" y="1476793"/>
            <a:ext cx="11269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2000" b="1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side-</a:t>
            </a:r>
            <a:r>
              <a:rPr lang="en-US" sz="2000" b="1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view:</a:t>
            </a:r>
            <a:endParaRPr lang="en-US" sz="2000" b="1" dirty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36" name="Rectangle 25"/>
          <p:cNvSpPr>
            <a:spLocks/>
          </p:cNvSpPr>
          <p:nvPr/>
        </p:nvSpPr>
        <p:spPr bwMode="auto">
          <a:xfrm>
            <a:off x="211300" y="2988097"/>
            <a:ext cx="2998899" cy="79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Low gluon density </a:t>
            </a:r>
            <a:r>
              <a:rPr lang="en-US" dirty="0" smtClean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e</a:t>
            </a:r>
            <a:r>
              <a:rPr lang="en-US" dirty="0" err="1" smtClean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p</a:t>
            </a:r>
            <a:r>
              <a:rPr lang="en-US" dirty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):</a:t>
            </a:r>
          </a:p>
          <a:p>
            <a:pPr marL="39688"/>
            <a:r>
              <a:rPr lang="en-US" dirty="0" err="1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pQCD</a:t>
            </a:r>
            <a:r>
              <a:rPr lang="en-US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 predicts 2→2 process </a:t>
            </a:r>
            <a:endParaRPr lang="en-US" dirty="0" smtClean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  <a:p>
            <a:pPr marL="39688"/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Symbol" charset="0"/>
              </a:rPr>
              <a:t>⇒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 </a:t>
            </a:r>
            <a:r>
              <a:rPr lang="en-US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back-to-back di-jet</a:t>
            </a:r>
          </a:p>
        </p:txBody>
      </p:sp>
      <p:grpSp>
        <p:nvGrpSpPr>
          <p:cNvPr id="37" name="Group 65"/>
          <p:cNvGrpSpPr>
            <a:grpSpLocks/>
          </p:cNvGrpSpPr>
          <p:nvPr/>
        </p:nvGrpSpPr>
        <p:grpSpPr bwMode="auto">
          <a:xfrm>
            <a:off x="1762869" y="2407627"/>
            <a:ext cx="835025" cy="585788"/>
            <a:chOff x="0" y="0"/>
            <a:chExt cx="526" cy="369"/>
          </a:xfrm>
        </p:grpSpPr>
        <p:grpSp>
          <p:nvGrpSpPr>
            <p:cNvPr id="38" name="Group 63"/>
            <p:cNvGrpSpPr>
              <a:grpSpLocks/>
            </p:cNvGrpSpPr>
            <p:nvPr/>
          </p:nvGrpSpPr>
          <p:grpSpPr bwMode="auto">
            <a:xfrm>
              <a:off x="0" y="0"/>
              <a:ext cx="526" cy="369"/>
              <a:chOff x="0" y="0"/>
              <a:chExt cx="526" cy="369"/>
            </a:xfrm>
          </p:grpSpPr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 rot="10800000">
                <a:off x="12" y="13"/>
                <a:ext cx="364" cy="160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1" name="Group 40"/>
              <p:cNvGrpSpPr>
                <a:grpSpLocks/>
              </p:cNvGrpSpPr>
              <p:nvPr/>
            </p:nvGrpSpPr>
            <p:grpSpPr bwMode="auto">
              <a:xfrm rot="-7463806">
                <a:off x="100" y="139"/>
                <a:ext cx="200" cy="63"/>
                <a:chOff x="0" y="0"/>
                <a:chExt cx="200" cy="62"/>
              </a:xfrm>
            </p:grpSpPr>
            <p:sp>
              <p:nvSpPr>
                <p:cNvPr id="66" name="AutoShape 28"/>
                <p:cNvSpPr>
                  <a:spLocks/>
                </p:cNvSpPr>
                <p:nvPr/>
              </p:nvSpPr>
              <p:spPr bwMode="auto">
                <a:xfrm>
                  <a:off x="73" y="31"/>
                  <a:ext cx="56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7">
                      <a:moveTo>
                        <a:pt x="21547" y="55"/>
                      </a:moveTo>
                      <a:lnTo>
                        <a:pt x="21547" y="55"/>
                      </a:lnTo>
                      <a:cubicBezTo>
                        <a:pt x="21600" y="11792"/>
                        <a:pt x="16819" y="21392"/>
                        <a:pt x="10870" y="21496"/>
                      </a:cubicBezTo>
                      <a:cubicBezTo>
                        <a:pt x="4920" y="21600"/>
                        <a:pt x="53" y="12169"/>
                        <a:pt x="1" y="432"/>
                      </a:cubicBezTo>
                      <a:cubicBezTo>
                        <a:pt x="0" y="288"/>
                        <a:pt x="0" y="144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7" name="AutoShape 29"/>
                <p:cNvSpPr>
                  <a:spLocks/>
                </p:cNvSpPr>
                <p:nvPr/>
              </p:nvSpPr>
              <p:spPr bwMode="auto">
                <a:xfrm>
                  <a:off x="103" y="5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8" name="AutoShape 30"/>
                <p:cNvSpPr>
                  <a:spLocks/>
                </p:cNvSpPr>
                <p:nvPr/>
              </p:nvSpPr>
              <p:spPr bwMode="auto">
                <a:xfrm>
                  <a:off x="110" y="31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5">
                      <a:moveTo>
                        <a:pt x="21546" y="56"/>
                      </a:moveTo>
                      <a:lnTo>
                        <a:pt x="21546" y="56"/>
                      </a:lnTo>
                      <a:cubicBezTo>
                        <a:pt x="21600" y="11789"/>
                        <a:pt x="16821" y="21387"/>
                        <a:pt x="10871" y="21494"/>
                      </a:cubicBezTo>
                      <a:cubicBezTo>
                        <a:pt x="4921" y="21600"/>
                        <a:pt x="55" y="12175"/>
                        <a:pt x="1" y="442"/>
                      </a:cubicBezTo>
                      <a:cubicBezTo>
                        <a:pt x="0" y="294"/>
                        <a:pt x="0" y="147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9" name="AutoShape 31"/>
                <p:cNvSpPr>
                  <a:spLocks/>
                </p:cNvSpPr>
                <p:nvPr/>
              </p:nvSpPr>
              <p:spPr bwMode="auto">
                <a:xfrm>
                  <a:off x="140" y="4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0" name="AutoShape 32"/>
                <p:cNvSpPr>
                  <a:spLocks/>
                </p:cNvSpPr>
                <p:nvPr/>
              </p:nvSpPr>
              <p:spPr bwMode="auto">
                <a:xfrm>
                  <a:off x="143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1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AutoShape 33"/>
                <p:cNvSpPr>
                  <a:spLocks/>
                </p:cNvSpPr>
                <p:nvPr/>
              </p:nvSpPr>
              <p:spPr bwMode="auto">
                <a:xfrm>
                  <a:off x="33" y="32"/>
                  <a:ext cx="57" cy="2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38" h="21479">
                      <a:moveTo>
                        <a:pt x="21538" y="64"/>
                      </a:moveTo>
                      <a:lnTo>
                        <a:pt x="21538" y="64"/>
                      </a:lnTo>
                      <a:cubicBezTo>
                        <a:pt x="21600" y="11769"/>
                        <a:pt x="16829" y="21357"/>
                        <a:pt x="10881" y="21478"/>
                      </a:cubicBezTo>
                      <a:cubicBezTo>
                        <a:pt x="4934" y="21600"/>
                        <a:pt x="63" y="12210"/>
                        <a:pt x="1" y="505"/>
                      </a:cubicBezTo>
                      <a:cubicBezTo>
                        <a:pt x="0" y="337"/>
                        <a:pt x="0" y="168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2" name="AutoShape 34"/>
                <p:cNvSpPr>
                  <a:spLocks/>
                </p:cNvSpPr>
                <p:nvPr/>
              </p:nvSpPr>
              <p:spPr bwMode="auto">
                <a:xfrm>
                  <a:off x="73" y="0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3" name="AutoShape 35"/>
                <p:cNvSpPr>
                  <a:spLocks/>
                </p:cNvSpPr>
                <p:nvPr/>
              </p:nvSpPr>
              <p:spPr bwMode="auto">
                <a:xfrm>
                  <a:off x="3" y="31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7">
                      <a:moveTo>
                        <a:pt x="21547" y="55"/>
                      </a:moveTo>
                      <a:lnTo>
                        <a:pt x="21547" y="55"/>
                      </a:lnTo>
                      <a:cubicBezTo>
                        <a:pt x="21600" y="11792"/>
                        <a:pt x="16819" y="21392"/>
                        <a:pt x="10870" y="21496"/>
                      </a:cubicBezTo>
                      <a:cubicBezTo>
                        <a:pt x="4920" y="21600"/>
                        <a:pt x="53" y="12169"/>
                        <a:pt x="1" y="432"/>
                      </a:cubicBezTo>
                      <a:cubicBezTo>
                        <a:pt x="0" y="288"/>
                        <a:pt x="0" y="144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4" name="AutoShape 36"/>
                <p:cNvSpPr>
                  <a:spLocks/>
                </p:cNvSpPr>
                <p:nvPr/>
              </p:nvSpPr>
              <p:spPr bwMode="auto">
                <a:xfrm>
                  <a:off x="46" y="3"/>
                  <a:ext cx="22" cy="2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5" name="AutoShape 37"/>
                <p:cNvSpPr>
                  <a:spLocks/>
                </p:cNvSpPr>
                <p:nvPr/>
              </p:nvSpPr>
              <p:spPr bwMode="auto">
                <a:xfrm>
                  <a:off x="0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42" name="Group 49"/>
              <p:cNvGrpSpPr>
                <a:grpSpLocks/>
              </p:cNvGrpSpPr>
              <p:nvPr/>
            </p:nvGrpSpPr>
            <p:grpSpPr bwMode="auto">
              <a:xfrm rot="3356602">
                <a:off x="-17" y="96"/>
                <a:ext cx="200" cy="64"/>
                <a:chOff x="0" y="0"/>
                <a:chExt cx="201" cy="64"/>
              </a:xfrm>
            </p:grpSpPr>
            <p:sp>
              <p:nvSpPr>
                <p:cNvPr id="56" name="AutoShape 39"/>
                <p:cNvSpPr>
                  <a:spLocks/>
                </p:cNvSpPr>
                <p:nvPr/>
              </p:nvSpPr>
              <p:spPr bwMode="auto">
                <a:xfrm>
                  <a:off x="73" y="30"/>
                  <a:ext cx="56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7" name="AutoShape 40"/>
                <p:cNvSpPr>
                  <a:spLocks/>
                </p:cNvSpPr>
                <p:nvPr/>
              </p:nvSpPr>
              <p:spPr bwMode="auto">
                <a:xfrm>
                  <a:off x="104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8" name="AutoShape 41"/>
                <p:cNvSpPr>
                  <a:spLocks/>
                </p:cNvSpPr>
                <p:nvPr/>
              </p:nvSpPr>
              <p:spPr bwMode="auto">
                <a:xfrm>
                  <a:off x="111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5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8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9" name="AutoShape 42"/>
                <p:cNvSpPr>
                  <a:spLocks/>
                </p:cNvSpPr>
                <p:nvPr/>
              </p:nvSpPr>
              <p:spPr bwMode="auto">
                <a:xfrm>
                  <a:off x="142" y="2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0" name="AutoShape 43"/>
                <p:cNvSpPr>
                  <a:spLocks/>
                </p:cNvSpPr>
                <p:nvPr/>
              </p:nvSpPr>
              <p:spPr bwMode="auto">
                <a:xfrm>
                  <a:off x="144" y="29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4">
                      <a:moveTo>
                        <a:pt x="21546" y="56"/>
                      </a:moveTo>
                      <a:lnTo>
                        <a:pt x="21546" y="56"/>
                      </a:lnTo>
                      <a:cubicBezTo>
                        <a:pt x="21600" y="11789"/>
                        <a:pt x="16821" y="21387"/>
                        <a:pt x="10871" y="21493"/>
                      </a:cubicBezTo>
                      <a:cubicBezTo>
                        <a:pt x="4922" y="21600"/>
                        <a:pt x="55" y="12175"/>
                        <a:pt x="1" y="442"/>
                      </a:cubicBezTo>
                      <a:cubicBezTo>
                        <a:pt x="0" y="295"/>
                        <a:pt x="0" y="147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" name="AutoShape 44"/>
                <p:cNvSpPr>
                  <a:spLocks/>
                </p:cNvSpPr>
                <p:nvPr/>
              </p:nvSpPr>
              <p:spPr bwMode="auto">
                <a:xfrm>
                  <a:off x="33" y="34"/>
                  <a:ext cx="58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3">
                      <a:moveTo>
                        <a:pt x="21545" y="57"/>
                      </a:moveTo>
                      <a:lnTo>
                        <a:pt x="21545" y="57"/>
                      </a:lnTo>
                      <a:cubicBezTo>
                        <a:pt x="21600" y="11788"/>
                        <a:pt x="16821" y="21385"/>
                        <a:pt x="10872" y="21492"/>
                      </a:cubicBezTo>
                      <a:cubicBezTo>
                        <a:pt x="4922" y="21600"/>
                        <a:pt x="55" y="12178"/>
                        <a:pt x="1" y="447"/>
                      </a:cubicBezTo>
                      <a:cubicBezTo>
                        <a:pt x="0" y="298"/>
                        <a:pt x="0" y="149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" name="AutoShape 45"/>
                <p:cNvSpPr>
                  <a:spLocks/>
                </p:cNvSpPr>
                <p:nvPr/>
              </p:nvSpPr>
              <p:spPr bwMode="auto">
                <a:xfrm>
                  <a:off x="72" y="3"/>
                  <a:ext cx="22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3" name="AutoShape 46"/>
                <p:cNvSpPr>
                  <a:spLocks/>
                </p:cNvSpPr>
                <p:nvPr/>
              </p:nvSpPr>
              <p:spPr bwMode="auto">
                <a:xfrm>
                  <a:off x="4" y="28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4" name="AutoShape 47"/>
                <p:cNvSpPr>
                  <a:spLocks/>
                </p:cNvSpPr>
                <p:nvPr/>
              </p:nvSpPr>
              <p:spPr bwMode="auto">
                <a:xfrm>
                  <a:off x="36" y="7"/>
                  <a:ext cx="22" cy="2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5" name="AutoShape 48"/>
                <p:cNvSpPr>
                  <a:spLocks/>
                </p:cNvSpPr>
                <p:nvPr/>
              </p:nvSpPr>
              <p:spPr bwMode="auto">
                <a:xfrm>
                  <a:off x="0" y="0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43" name="Group 60"/>
              <p:cNvGrpSpPr>
                <a:grpSpLocks/>
              </p:cNvGrpSpPr>
              <p:nvPr/>
            </p:nvGrpSpPr>
            <p:grpSpPr bwMode="auto">
              <a:xfrm rot="-10373744">
                <a:off x="87" y="12"/>
                <a:ext cx="201" cy="63"/>
                <a:chOff x="0" y="0"/>
                <a:chExt cx="200" cy="62"/>
              </a:xfrm>
            </p:grpSpPr>
            <p:sp>
              <p:nvSpPr>
                <p:cNvPr id="46" name="AutoShape 50"/>
                <p:cNvSpPr>
                  <a:spLocks/>
                </p:cNvSpPr>
                <p:nvPr/>
              </p:nvSpPr>
              <p:spPr bwMode="auto">
                <a:xfrm>
                  <a:off x="72" y="33"/>
                  <a:ext cx="57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3">
                      <a:moveTo>
                        <a:pt x="21545" y="57"/>
                      </a:moveTo>
                      <a:lnTo>
                        <a:pt x="21545" y="57"/>
                      </a:lnTo>
                      <a:cubicBezTo>
                        <a:pt x="21600" y="11788"/>
                        <a:pt x="16821" y="21385"/>
                        <a:pt x="10872" y="21492"/>
                      </a:cubicBezTo>
                      <a:cubicBezTo>
                        <a:pt x="4922" y="21600"/>
                        <a:pt x="55" y="12178"/>
                        <a:pt x="1" y="447"/>
                      </a:cubicBezTo>
                      <a:cubicBezTo>
                        <a:pt x="0" y="298"/>
                        <a:pt x="0" y="149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7" name="AutoShape 51"/>
                <p:cNvSpPr>
                  <a:spLocks/>
                </p:cNvSpPr>
                <p:nvPr/>
              </p:nvSpPr>
              <p:spPr bwMode="auto">
                <a:xfrm>
                  <a:off x="104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8" name="AutoShape 52"/>
                <p:cNvSpPr>
                  <a:spLocks/>
                </p:cNvSpPr>
                <p:nvPr/>
              </p:nvSpPr>
              <p:spPr bwMode="auto">
                <a:xfrm>
                  <a:off x="110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9" name="AutoShape 53"/>
                <p:cNvSpPr>
                  <a:spLocks/>
                </p:cNvSpPr>
                <p:nvPr/>
              </p:nvSpPr>
              <p:spPr bwMode="auto">
                <a:xfrm>
                  <a:off x="141" y="7"/>
                  <a:ext cx="23" cy="2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0" name="AutoShape 54"/>
                <p:cNvSpPr>
                  <a:spLocks/>
                </p:cNvSpPr>
                <p:nvPr/>
              </p:nvSpPr>
              <p:spPr bwMode="auto">
                <a:xfrm>
                  <a:off x="144" y="30"/>
                  <a:ext cx="56" cy="2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37" h="21476">
                      <a:moveTo>
                        <a:pt x="21536" y="66"/>
                      </a:moveTo>
                      <a:lnTo>
                        <a:pt x="21536" y="66"/>
                      </a:lnTo>
                      <a:cubicBezTo>
                        <a:pt x="21600" y="11765"/>
                        <a:pt x="16831" y="21350"/>
                        <a:pt x="10884" y="21475"/>
                      </a:cubicBezTo>
                      <a:cubicBezTo>
                        <a:pt x="4937" y="21600"/>
                        <a:pt x="64" y="12218"/>
                        <a:pt x="1" y="519"/>
                      </a:cubicBezTo>
                      <a:cubicBezTo>
                        <a:pt x="0" y="346"/>
                        <a:pt x="0" y="173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" name="AutoShape 55"/>
                <p:cNvSpPr>
                  <a:spLocks/>
                </p:cNvSpPr>
                <p:nvPr/>
              </p:nvSpPr>
              <p:spPr bwMode="auto">
                <a:xfrm>
                  <a:off x="31" y="33"/>
                  <a:ext cx="58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3" h="21489">
                      <a:moveTo>
                        <a:pt x="21543" y="59"/>
                      </a:moveTo>
                      <a:lnTo>
                        <a:pt x="21543" y="59"/>
                      </a:lnTo>
                      <a:cubicBezTo>
                        <a:pt x="21600" y="11782"/>
                        <a:pt x="16824" y="21375"/>
                        <a:pt x="10875" y="21488"/>
                      </a:cubicBezTo>
                      <a:cubicBezTo>
                        <a:pt x="4926" y="21600"/>
                        <a:pt x="58" y="12188"/>
                        <a:pt x="1" y="466"/>
                      </a:cubicBezTo>
                      <a:cubicBezTo>
                        <a:pt x="0" y="311"/>
                        <a:pt x="0" y="155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2" name="AutoShape 56"/>
                <p:cNvSpPr>
                  <a:spLocks/>
                </p:cNvSpPr>
                <p:nvPr/>
              </p:nvSpPr>
              <p:spPr bwMode="auto">
                <a:xfrm>
                  <a:off x="70" y="4"/>
                  <a:ext cx="23" cy="2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3" name="AutoShape 57"/>
                <p:cNvSpPr>
                  <a:spLocks/>
                </p:cNvSpPr>
                <p:nvPr/>
              </p:nvSpPr>
              <p:spPr bwMode="auto">
                <a:xfrm>
                  <a:off x="4" y="28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4" name="AutoShape 58"/>
                <p:cNvSpPr>
                  <a:spLocks/>
                </p:cNvSpPr>
                <p:nvPr/>
              </p:nvSpPr>
              <p:spPr bwMode="auto">
                <a:xfrm>
                  <a:off x="36" y="2"/>
                  <a:ext cx="22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5" name="AutoShape 59"/>
                <p:cNvSpPr>
                  <a:spLocks/>
                </p:cNvSpPr>
                <p:nvPr/>
              </p:nvSpPr>
              <p:spPr bwMode="auto">
                <a:xfrm>
                  <a:off x="0" y="0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44" name="Line 61"/>
              <p:cNvSpPr>
                <a:spLocks noChangeShapeType="1"/>
              </p:cNvSpPr>
              <p:nvPr/>
            </p:nvSpPr>
            <p:spPr bwMode="auto">
              <a:xfrm rot="10800000">
                <a:off x="244" y="45"/>
                <a:ext cx="282" cy="53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5" name="Line 62"/>
              <p:cNvSpPr>
                <a:spLocks noChangeShapeType="1"/>
              </p:cNvSpPr>
              <p:nvPr/>
            </p:nvSpPr>
            <p:spPr bwMode="auto">
              <a:xfrm rot="10800000">
                <a:off x="249" y="243"/>
                <a:ext cx="87" cy="126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9" name="Line 64"/>
            <p:cNvSpPr>
              <a:spLocks noChangeShapeType="1"/>
            </p:cNvSpPr>
            <p:nvPr/>
          </p:nvSpPr>
          <p:spPr bwMode="auto">
            <a:xfrm rot="10800000">
              <a:off x="137" y="209"/>
              <a:ext cx="106" cy="142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76" name="Rectangle 17"/>
          <p:cNvSpPr>
            <a:spLocks/>
          </p:cNvSpPr>
          <p:nvPr/>
        </p:nvSpPr>
        <p:spPr bwMode="auto">
          <a:xfrm>
            <a:off x="5039854" y="1476793"/>
            <a:ext cx="1296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2000" b="1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beam-</a:t>
            </a:r>
            <a:r>
              <a:rPr lang="en-US" sz="2000" b="1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view:</a:t>
            </a:r>
            <a:endParaRPr lang="en-US" sz="2000" b="1" dirty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77" name="Line 18"/>
          <p:cNvSpPr>
            <a:spLocks noChangeShapeType="1"/>
          </p:cNvSpPr>
          <p:nvPr/>
        </p:nvSpPr>
        <p:spPr bwMode="auto">
          <a:xfrm rot="10800000" flipH="1">
            <a:off x="7165143" y="2390711"/>
            <a:ext cx="671513" cy="530225"/>
          </a:xfrm>
          <a:prstGeom prst="line">
            <a:avLst/>
          </a:prstGeom>
          <a:noFill/>
          <a:ln w="25400" cap="flat">
            <a:solidFill>
              <a:srgbClr val="290082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" name="Line 19"/>
          <p:cNvSpPr>
            <a:spLocks noChangeShapeType="1"/>
          </p:cNvSpPr>
          <p:nvPr/>
        </p:nvSpPr>
        <p:spPr bwMode="auto">
          <a:xfrm flipH="1">
            <a:off x="7849356" y="1758886"/>
            <a:ext cx="796925" cy="619125"/>
          </a:xfrm>
          <a:prstGeom prst="line">
            <a:avLst/>
          </a:prstGeom>
          <a:noFill/>
          <a:ln w="25400" cap="flat">
            <a:solidFill>
              <a:srgbClr val="D90B00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79" name="Group 22"/>
          <p:cNvGrpSpPr>
            <a:grpSpLocks/>
          </p:cNvGrpSpPr>
          <p:nvPr/>
        </p:nvGrpSpPr>
        <p:grpSpPr bwMode="auto">
          <a:xfrm>
            <a:off x="7349293" y="1871598"/>
            <a:ext cx="1016000" cy="1016000"/>
            <a:chOff x="0" y="0"/>
            <a:chExt cx="640" cy="640"/>
          </a:xfrm>
        </p:grpSpPr>
        <p:sp>
          <p:nvSpPr>
            <p:cNvPr id="80" name="Oval 20"/>
            <p:cNvSpPr>
              <a:spLocks/>
            </p:cNvSpPr>
            <p:nvPr/>
          </p:nvSpPr>
          <p:spPr bwMode="auto">
            <a:xfrm>
              <a:off x="0" y="0"/>
              <a:ext cx="640" cy="640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1" name="Oval 21"/>
            <p:cNvSpPr>
              <a:spLocks/>
            </p:cNvSpPr>
            <p:nvPr/>
          </p:nvSpPr>
          <p:spPr bwMode="auto">
            <a:xfrm>
              <a:off x="288" y="288"/>
              <a:ext cx="64" cy="64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" name="Freeform 23"/>
          <p:cNvSpPr>
            <a:spLocks/>
          </p:cNvSpPr>
          <p:nvPr/>
        </p:nvSpPr>
        <p:spPr bwMode="auto">
          <a:xfrm rot="215653">
            <a:off x="7646156" y="2174811"/>
            <a:ext cx="509587" cy="488950"/>
          </a:xfrm>
          <a:custGeom>
            <a:avLst/>
            <a:gdLst>
              <a:gd name="T0" fmla="*/ 15632 w 18128"/>
              <a:gd name="T1" fmla="*/ 0 h 15887"/>
              <a:gd name="T2" fmla="*/ 0 w 18128"/>
              <a:gd name="T3" fmla="*/ 13793 h 1588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128" h="15887">
                <a:moveTo>
                  <a:pt x="15632" y="0"/>
                </a:moveTo>
                <a:cubicBezTo>
                  <a:pt x="21600" y="5465"/>
                  <a:pt x="17053" y="21600"/>
                  <a:pt x="0" y="13793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" name="Rectangle 24"/>
          <p:cNvSpPr>
            <a:spLocks/>
          </p:cNvSpPr>
          <p:nvPr/>
        </p:nvSpPr>
        <p:spPr bwMode="auto">
          <a:xfrm>
            <a:off x="7793793" y="2303398"/>
            <a:ext cx="320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π</a:t>
            </a:r>
          </a:p>
        </p:txBody>
      </p:sp>
      <p:grpSp>
        <p:nvGrpSpPr>
          <p:cNvPr id="84" name="Group 69"/>
          <p:cNvGrpSpPr>
            <a:grpSpLocks/>
          </p:cNvGrpSpPr>
          <p:nvPr/>
        </p:nvGrpSpPr>
        <p:grpSpPr bwMode="auto">
          <a:xfrm>
            <a:off x="7404369" y="2259018"/>
            <a:ext cx="512762" cy="471487"/>
            <a:chOff x="0" y="0"/>
            <a:chExt cx="323" cy="297"/>
          </a:xfrm>
        </p:grpSpPr>
        <p:sp>
          <p:nvSpPr>
            <p:cNvPr id="85" name="Line 66"/>
            <p:cNvSpPr>
              <a:spLocks noChangeShapeType="1"/>
            </p:cNvSpPr>
            <p:nvPr/>
          </p:nvSpPr>
          <p:spPr bwMode="auto">
            <a:xfrm rot="10800000" flipH="1">
              <a:off x="0" y="92"/>
              <a:ext cx="268" cy="194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" name="Line 67"/>
            <p:cNvSpPr>
              <a:spLocks noChangeShapeType="1"/>
            </p:cNvSpPr>
            <p:nvPr/>
          </p:nvSpPr>
          <p:spPr bwMode="auto">
            <a:xfrm rot="10800000" flipH="1">
              <a:off x="0" y="89"/>
              <a:ext cx="267" cy="66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7" name="Line 68"/>
            <p:cNvSpPr>
              <a:spLocks noChangeShapeType="1"/>
            </p:cNvSpPr>
            <p:nvPr/>
          </p:nvSpPr>
          <p:spPr bwMode="auto">
            <a:xfrm rot="10800000" flipH="1">
              <a:off x="136" y="84"/>
              <a:ext cx="136" cy="212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8" name="Rectangle 70"/>
          <p:cNvSpPr>
            <a:spLocks/>
          </p:cNvSpPr>
          <p:nvPr/>
        </p:nvSpPr>
        <p:spPr bwMode="auto">
          <a:xfrm>
            <a:off x="4715566" y="3002919"/>
            <a:ext cx="3563155" cy="84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16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High gluon density 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(</a:t>
            </a:r>
            <a:r>
              <a:rPr lang="en-US" sz="1600" dirty="0" err="1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e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A</a:t>
            </a:r>
            <a:r>
              <a:rPr lang="en-US" sz="16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):</a:t>
            </a:r>
          </a:p>
          <a:p>
            <a:pPr marL="39688"/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2 → many </a:t>
            </a: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process</a:t>
            </a:r>
          </a:p>
          <a:p>
            <a:pPr marL="39688"/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Symbol" charset="0"/>
              </a:rPr>
              <a:t>⇒</a:t>
            </a: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expect broadening of away-side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143500" y="3594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>
              <a:latin typeface="Times New Roman"/>
              <a:cs typeface="Times New Roman"/>
            </a:endParaRPr>
          </a:p>
        </p:txBody>
      </p:sp>
      <p:sp>
        <p:nvSpPr>
          <p:cNvPr id="102" name="Rectangle 13"/>
          <p:cNvSpPr>
            <a:spLocks noChangeArrowheads="1"/>
          </p:cNvSpPr>
          <p:nvPr/>
        </p:nvSpPr>
        <p:spPr bwMode="auto">
          <a:xfrm>
            <a:off x="137290" y="116007"/>
            <a:ext cx="88797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2" name="Picture 1" descr="dihadron_curves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2949"/>
            <a:ext cx="9144000" cy="255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20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33" grpId="0"/>
      <p:bldP spid="34" grpId="0"/>
      <p:bldP spid="35" grpId="0"/>
      <p:bldP spid="36" grpId="0"/>
      <p:bldP spid="76" grpId="0"/>
      <p:bldP spid="77" grpId="0" animBg="1"/>
      <p:bldP spid="77" grpId="1" animBg="1"/>
      <p:bldP spid="78" grpId="0" animBg="1"/>
      <p:bldP spid="82" grpId="0" animBg="1"/>
      <p:bldP spid="83" grpId="0"/>
      <p:bldP spid="8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4403" y="101545"/>
            <a:ext cx="3607798" cy="3968331"/>
            <a:chOff x="5273910" y="2079905"/>
            <a:chExt cx="3607798" cy="3968331"/>
          </a:xfrm>
        </p:grpSpPr>
        <p:grpSp>
          <p:nvGrpSpPr>
            <p:cNvPr id="7" name="Group 6"/>
            <p:cNvGrpSpPr/>
            <p:nvPr/>
          </p:nvGrpSpPr>
          <p:grpSpPr>
            <a:xfrm>
              <a:off x="5273910" y="2346278"/>
              <a:ext cx="3607798" cy="3701958"/>
              <a:chOff x="5348941" y="-1290327"/>
              <a:chExt cx="6686633" cy="692823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405973" y="-1290327"/>
                <a:ext cx="6629601" cy="6928232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5348941" y="5080002"/>
                <a:ext cx="914400" cy="4332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Shape 186"/>
            <p:cNvSpPr/>
            <p:nvPr/>
          </p:nvSpPr>
          <p:spPr>
            <a:xfrm>
              <a:off x="5808460" y="2079905"/>
              <a:ext cx="2832898" cy="4103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anchor="ctr">
              <a:spAutoFit/>
            </a:bodyPr>
            <a:lstStyle/>
            <a:p>
              <a:pPr algn="ctr" defTabSz="914400">
                <a:defRPr sz="18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lang="en-US" sz="2000" b="1" dirty="0" smtClean="0">
                  <a:solidFill>
                    <a:srgbClr val="0000FF"/>
                  </a:solidFill>
                </a:rPr>
                <a:t>Inclusive diffraction:</a:t>
              </a:r>
            </a:p>
          </p:txBody>
        </p:sp>
      </p:grp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727439" y="92314"/>
            <a:ext cx="517326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Saturation: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95500" y="2416086"/>
            <a:ext cx="5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3" t="14973" r="-2083" b="15985"/>
          <a:stretch/>
        </p:blipFill>
        <p:spPr bwMode="auto">
          <a:xfrm>
            <a:off x="6553200" y="722780"/>
            <a:ext cx="2313810" cy="206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175553" y="837817"/>
            <a:ext cx="1892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Diffraction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55561" y="1293372"/>
            <a:ext cx="2797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300">
                <a:solidFill>
                  <a:srgbClr val="021EAA"/>
                </a:solidFill>
              </a:defRPr>
            </a:pPr>
            <a:r>
              <a:rPr lang="en-US" sz="2000" b="1" dirty="0" smtClean="0">
                <a:solidFill>
                  <a:srgbClr val="000000"/>
                </a:solidFill>
              </a:rPr>
              <a:t>High sensitivity to gluon density in linear regime  </a:t>
            </a:r>
            <a:r>
              <a:rPr lang="en-US" sz="2000" b="1" dirty="0" err="1" smtClean="0">
                <a:solidFill>
                  <a:srgbClr val="0000FF"/>
                </a:solidFill>
              </a:rPr>
              <a:t>σ</a:t>
            </a:r>
            <a:r>
              <a:rPr lang="en-US" sz="2000" b="1" dirty="0" smtClean="0">
                <a:solidFill>
                  <a:srgbClr val="0000FF"/>
                </a:solidFill>
              </a:rPr>
              <a:t>~[g(x,Q</a:t>
            </a:r>
            <a:r>
              <a:rPr lang="en-US" sz="2000" b="1" baseline="31999" dirty="0" smtClean="0">
                <a:solidFill>
                  <a:srgbClr val="0000FF"/>
                </a:solidFill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</a:rPr>
              <a:t>)]</a:t>
            </a:r>
            <a:r>
              <a:rPr lang="en-US" sz="2000" b="1" baseline="31999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/>
              <a:t>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37290" y="4108097"/>
            <a:ext cx="3337560" cy="2587889"/>
            <a:chOff x="4966256" y="4229045"/>
            <a:chExt cx="3337560" cy="2587889"/>
          </a:xfrm>
        </p:grpSpPr>
        <p:pic>
          <p:nvPicPr>
            <p:cNvPr id="17" name="Picture 16" descr="inclusive_ratio_sign_Q2_5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6256" y="4499184"/>
              <a:ext cx="3337560" cy="23177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994272" y="4229045"/>
              <a:ext cx="1505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T</a:t>
              </a:r>
              <a:r>
                <a:rPr lang="en-US" sz="1600" dirty="0" smtClean="0"/>
                <a:t>ransition </a:t>
              </a:r>
              <a:r>
                <a:rPr lang="en-US" sz="1600" dirty="0"/>
                <a:t>in </a:t>
              </a:r>
              <a:r>
                <a:rPr lang="en-US" sz="1600" dirty="0" err="1" smtClean="0"/>
                <a:t>M</a:t>
              </a:r>
              <a:r>
                <a:rPr lang="en-US" sz="1600" baseline="-25000" dirty="0" err="1" smtClean="0"/>
                <a:t>x</a:t>
              </a:r>
              <a:r>
                <a:rPr lang="en-US" sz="1600" dirty="0" smtClean="0"/>
                <a:t> 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06688" y="2785418"/>
            <a:ext cx="4558484" cy="3878436"/>
            <a:chOff x="61688" y="2662064"/>
            <a:chExt cx="4558484" cy="3878436"/>
          </a:xfrm>
        </p:grpSpPr>
        <p:sp>
          <p:nvSpPr>
            <p:cNvPr id="20" name="TextBox 19"/>
            <p:cNvSpPr txBox="1"/>
            <p:nvPr/>
          </p:nvSpPr>
          <p:spPr>
            <a:xfrm>
              <a:off x="61688" y="2662064"/>
              <a:ext cx="4558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Exclusive VMP </a:t>
              </a:r>
              <a:r>
                <a:rPr lang="en-US" sz="2000" b="1" dirty="0" smtClean="0">
                  <a:solidFill>
                    <a:srgbClr val="0000FF"/>
                  </a:solidFill>
                  <a:sym typeface="Wingdings"/>
                </a:rPr>
                <a:t> </a:t>
              </a:r>
              <a:r>
                <a:rPr lang="en-US" sz="2000" b="1" dirty="0" smtClean="0">
                  <a:sym typeface="Wingdings"/>
                </a:rPr>
                <a:t>probes Q</a:t>
              </a:r>
              <a:r>
                <a:rPr lang="en-US" sz="2000" b="1" baseline="30000" dirty="0" smtClean="0">
                  <a:sym typeface="Wingdings"/>
                </a:rPr>
                <a:t>2</a:t>
              </a:r>
              <a:r>
                <a:rPr lang="en-US" sz="2000" b="1" dirty="0" smtClean="0">
                  <a:sym typeface="Wingdings"/>
                </a:rPr>
                <a:t> dependence</a:t>
              </a:r>
              <a:endParaRPr lang="en-US" sz="2000" b="1" dirty="0"/>
            </a:p>
          </p:txBody>
        </p:sp>
        <p:pic>
          <p:nvPicPr>
            <p:cNvPr id="21" name="Picture 20" descr="dsigma_dt_jpsi_phi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7"/>
            <a:stretch/>
          </p:blipFill>
          <p:spPr>
            <a:xfrm>
              <a:off x="137290" y="3060700"/>
              <a:ext cx="4039808" cy="34798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829236" y="5646343"/>
              <a:ext cx="2421136" cy="39241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Φ</a:t>
              </a:r>
              <a:r>
                <a:rPr lang="en-US" sz="1600" b="1" dirty="0" smtClean="0"/>
                <a:t> meson production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80853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 (g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1,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600" dirty="0" err="1" smtClean="0">
                <a:solidFill>
                  <a:schemeClr val="accent1">
                    <a:lumMod val="75000"/>
                  </a:schemeClr>
                </a:solidFill>
              </a:rPr>
              <a:t>nPDFs</a:t>
            </a:r>
            <a:endParaRPr lang="en-US" sz="1600" baseline="-25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electron resolution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247900"/>
            <a:ext cx="685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378200"/>
            <a:ext cx="69285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parton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92100" indent="-29210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particles)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~100% acceptance, wide 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 l="3337" t="5580" r="1112" b="697"/>
          <a:stretch>
            <a:fillRect/>
          </a:stretch>
        </p:blipFill>
        <p:spPr bwMode="auto">
          <a:xfrm>
            <a:off x="7161716" y="1118500"/>
            <a:ext cx="1417578" cy="110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1245" y="2336800"/>
            <a:ext cx="1350818" cy="96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6977321" y="3192923"/>
            <a:ext cx="1822748" cy="1467779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271463" y="1168402"/>
              <a:ext cx="3940187" cy="2355856"/>
              <a:chOff x="171" y="736"/>
              <a:chExt cx="2482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171" y="842"/>
                <a:ext cx="2482" cy="1141"/>
                <a:chOff x="28" y="784"/>
                <a:chExt cx="2482" cy="1141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28" y="784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72"/>
                  <a:chOff x="159" y="1253"/>
                  <a:chExt cx="2351" cy="672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46"/>
                    <a:chOff x="159" y="1379"/>
                    <a:chExt cx="2042" cy="546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46"/>
                      <a:chOff x="241" y="625"/>
                      <a:chExt cx="2042" cy="546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46"/>
                        <a:chOff x="241" y="625"/>
                        <a:chExt cx="2042" cy="546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46"/>
                          <a:chOff x="672" y="625"/>
                          <a:chExt cx="1611" cy="546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415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9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9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9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926" y="1422"/>
                      <a:ext cx="346" cy="25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Science-driven Detector Requirements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 </a:t>
            </a:r>
            <a:endParaRPr lang="en-US" b="1" dirty="0"/>
          </a:p>
        </p:txBody>
      </p:sp>
      <p:grpSp>
        <p:nvGrpSpPr>
          <p:cNvPr id="64" name="Group 63"/>
          <p:cNvGrpSpPr/>
          <p:nvPr/>
        </p:nvGrpSpPr>
        <p:grpSpPr>
          <a:xfrm>
            <a:off x="88900" y="762000"/>
            <a:ext cx="9004300" cy="3828158"/>
            <a:chOff x="88900" y="2884910"/>
            <a:chExt cx="9004300" cy="3828158"/>
          </a:xfrm>
          <a:solidFill>
            <a:schemeClr val="bg1"/>
          </a:solidFill>
        </p:grpSpPr>
        <p:sp>
          <p:nvSpPr>
            <p:cNvPr id="65" name="Rectangle 64"/>
            <p:cNvSpPr/>
            <p:nvPr/>
          </p:nvSpPr>
          <p:spPr>
            <a:xfrm>
              <a:off x="88900" y="2884910"/>
              <a:ext cx="8966200" cy="382815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3"/>
            <p:cNvSpPr txBox="1">
              <a:spLocks noChangeArrowheads="1"/>
            </p:cNvSpPr>
            <p:nvPr/>
          </p:nvSpPr>
          <p:spPr>
            <a:xfrm>
              <a:off x="637156" y="5842000"/>
              <a:ext cx="3496807" cy="444011"/>
            </a:xfrm>
            <a:prstGeom prst="rect">
              <a:avLst/>
            </a:prstGeom>
            <a:grpFill/>
          </p:spPr>
          <p:txBody>
            <a:bodyPr vert="horz" lIns="91283" tIns="45642" rIns="91283" bIns="45642" rtlCol="0">
              <a:normAutofit/>
            </a:bodyPr>
            <a:lstStyle/>
            <a:p>
              <a:pPr lvl="0" algn="ctr">
                <a:spcBef>
                  <a:spcPct val="20000"/>
                </a:spcBef>
                <a:buClr>
                  <a:srgbClr val="80057A"/>
                </a:buClr>
                <a:buSzPct val="100000"/>
                <a:defRPr/>
              </a:pP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Upgrade </a:t>
              </a:r>
              <a:r>
                <a:rPr lang="en-US" sz="2000" dirty="0" err="1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sPHENIX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 to </a:t>
              </a:r>
              <a:r>
                <a:rPr lang="en-US" sz="2000" dirty="0" err="1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ePHENIX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  </a:t>
              </a:r>
              <a:endParaRPr lang="en-US" sz="20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endParaRPr>
            </a:p>
          </p:txBody>
        </p:sp>
        <p:sp>
          <p:nvSpPr>
            <p:cNvPr id="67" name="Rectangle 3"/>
            <p:cNvSpPr txBox="1">
              <a:spLocks noChangeArrowheads="1"/>
            </p:cNvSpPr>
            <p:nvPr/>
          </p:nvSpPr>
          <p:spPr>
            <a:xfrm>
              <a:off x="5054600" y="5727700"/>
              <a:ext cx="4038600" cy="838200"/>
            </a:xfrm>
            <a:prstGeom prst="rect">
              <a:avLst/>
            </a:prstGeom>
            <a:grpFill/>
          </p:spPr>
          <p:txBody>
            <a:bodyPr vert="horz" lIns="91283" tIns="45642" rIns="91283" bIns="45642" rtlCol="0">
              <a:noAutofit/>
            </a:bodyPr>
            <a:lstStyle/>
            <a:p>
              <a:pPr lvl="0" algn="ctr">
                <a:spcBef>
                  <a:spcPct val="20000"/>
                </a:spcBef>
                <a:buClr>
                  <a:srgbClr val="80057A"/>
                </a:buClr>
                <a:buSzPct val="100000"/>
                <a:defRPr/>
              </a:pP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A model detector concept: </a:t>
              </a:r>
              <a:r>
                <a:rPr lang="en-US" sz="2000" dirty="0" err="1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BeAST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 (</a:t>
              </a:r>
              <a:r>
                <a:rPr lang="en-US" sz="2000" dirty="0" smtClean="0">
                  <a:solidFill>
                    <a:srgbClr val="FF0000"/>
                  </a:solidFill>
                  <a:ea typeface="ＭＳ Ｐゴシック" pitchFamily="-84" charset="-128"/>
                  <a:cs typeface="ＭＳ Ｐゴシック" pitchFamily="-84" charset="-128"/>
                </a:rPr>
                <a:t>B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rookhaven </a:t>
              </a:r>
              <a:r>
                <a:rPr lang="en-US" sz="2000" dirty="0" err="1" smtClean="0">
                  <a:solidFill>
                    <a:srgbClr val="FF0000"/>
                  </a:solidFill>
                  <a:ea typeface="ＭＳ Ｐゴシック" pitchFamily="-84" charset="-128"/>
                  <a:cs typeface="ＭＳ Ｐゴシック" pitchFamily="-84" charset="-128"/>
                </a:rPr>
                <a:t>eA</a:t>
              </a:r>
              <a:r>
                <a:rPr lang="en-US" sz="2000" dirty="0" smtClean="0">
                  <a:solidFill>
                    <a:srgbClr val="FF0000"/>
                  </a:solidFill>
                  <a:ea typeface="ＭＳ Ｐゴシック" pitchFamily="-84" charset="-128"/>
                  <a:cs typeface="ＭＳ Ｐゴシック" pitchFamily="-84" charset="-128"/>
                </a:rPr>
                <a:t> </a:t>
              </a:r>
              <a:r>
                <a:rPr lang="en-US" sz="2000" dirty="0" err="1" smtClean="0">
                  <a:solidFill>
                    <a:srgbClr val="FF0000"/>
                  </a:solidFill>
                  <a:ea typeface="ＭＳ Ｐゴシック" pitchFamily="-84" charset="-128"/>
                  <a:cs typeface="ＭＳ Ｐゴシック" pitchFamily="-84" charset="-128"/>
                </a:rPr>
                <a:t>S</a:t>
              </a:r>
              <a:r>
                <a:rPr lang="en-US" sz="2000" dirty="0" err="1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olenoidal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 </a:t>
              </a:r>
              <a:r>
                <a:rPr lang="en-US" sz="2000" dirty="0" smtClean="0">
                  <a:solidFill>
                    <a:srgbClr val="FF0000"/>
                  </a:solidFill>
                  <a:ea typeface="ＭＳ Ｐゴシック" pitchFamily="-84" charset="-128"/>
                  <a:cs typeface="ＭＳ Ｐゴシック" pitchFamily="-84" charset="-128"/>
                </a:rPr>
                <a:t>T</a:t>
              </a:r>
              <a:r>
                <a:rPr lang="en-US" sz="2000" dirty="0" smtClean="0">
                  <a:solidFill>
                    <a:schemeClr val="tx2"/>
                  </a:solidFill>
                  <a:ea typeface="ＭＳ Ｐゴシック" pitchFamily="-84" charset="-128"/>
                  <a:cs typeface="ＭＳ Ｐゴシック" pitchFamily="-84" charset="-128"/>
                </a:rPr>
                <a:t>racker)</a:t>
              </a:r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5610" y="3523833"/>
              <a:ext cx="3907287" cy="2267367"/>
            </a:xfrm>
            <a:prstGeom prst="rect">
              <a:avLst/>
            </a:prstGeom>
            <a:grpFill/>
          </p:spPr>
        </p:pic>
        <p:pic>
          <p:nvPicPr>
            <p:cNvPr id="69" name="Picture 68" descr="beast.pn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9" t="9679" r="7001" b="3120"/>
            <a:stretch/>
          </p:blipFill>
          <p:spPr>
            <a:xfrm>
              <a:off x="5359401" y="3466286"/>
              <a:ext cx="3327399" cy="2324914"/>
            </a:xfrm>
            <a:prstGeom prst="rect">
              <a:avLst/>
            </a:prstGeom>
            <a:grpFill/>
          </p:spPr>
        </p:pic>
        <p:sp>
          <p:nvSpPr>
            <p:cNvPr id="70" name="TextBox 69"/>
            <p:cNvSpPr txBox="1"/>
            <p:nvPr/>
          </p:nvSpPr>
          <p:spPr>
            <a:xfrm>
              <a:off x="2561588" y="2957710"/>
              <a:ext cx="4043996" cy="52322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FF0000"/>
                  </a:solidFill>
                </a:rPr>
                <a:t>Detector designs at eRHIC</a:t>
              </a:r>
              <a:endParaRPr 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08656" y="4635003"/>
            <a:ext cx="6553200" cy="1569660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cs typeface="Comic Sans MS"/>
              </a:rPr>
              <a:t>Overall detector requirements: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b="1" dirty="0">
                <a:solidFill>
                  <a:srgbClr val="322F31"/>
                </a:solidFill>
                <a:cs typeface="Comic Sans MS"/>
              </a:rPr>
              <a:t>L</a:t>
            </a:r>
            <a:r>
              <a:rPr lang="en-US" b="1" dirty="0" smtClean="0">
                <a:solidFill>
                  <a:srgbClr val="322F31"/>
                </a:solidFill>
                <a:cs typeface="Comic Sans MS"/>
              </a:rPr>
              <a:t>arge acceptance in </a:t>
            </a:r>
            <a:r>
              <a:rPr lang="en-US" b="1" dirty="0" err="1" smtClean="0">
                <a:solidFill>
                  <a:srgbClr val="322F31"/>
                </a:solidFill>
                <a:cs typeface="Comic Sans MS"/>
              </a:rPr>
              <a:t>pseudorapidity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: -4.5 ≲ </a:t>
            </a:r>
            <a:r>
              <a:rPr lang="en-US" dirty="0" err="1" smtClean="0">
                <a:solidFill>
                  <a:srgbClr val="322F31"/>
                </a:solidFill>
                <a:cs typeface="Symbol" charset="2"/>
              </a:rPr>
              <a:t>η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 ≲ 4.5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rgbClr val="322F31"/>
                </a:solidFill>
                <a:cs typeface="Comic Sans MS"/>
              </a:rPr>
              <a:t>E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qual coverage of tracking and EM-</a:t>
            </a:r>
            <a:r>
              <a:rPr lang="en-US" dirty="0" err="1" smtClean="0">
                <a:solidFill>
                  <a:srgbClr val="322F31"/>
                </a:solidFill>
                <a:cs typeface="Comic Sans MS"/>
              </a:rPr>
              <a:t>calorimetry</a:t>
            </a:r>
            <a:endParaRPr lang="en-US" dirty="0" smtClean="0">
              <a:solidFill>
                <a:srgbClr val="322F31"/>
              </a:solidFill>
              <a:cs typeface="Comic Sans MS"/>
            </a:endParaRP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rgbClr val="322F31"/>
                </a:solidFill>
                <a:cs typeface="Comic Sans MS"/>
              </a:rPr>
              <a:t>H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igh </a:t>
            </a:r>
            <a:r>
              <a:rPr lang="en-US" dirty="0">
                <a:solidFill>
                  <a:srgbClr val="322F31"/>
                </a:solidFill>
                <a:cs typeface="Comic Sans MS"/>
              </a:rPr>
              <a:t>precision low mass tracking 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solidFill>
                  <a:srgbClr val="322F31"/>
                </a:solidFill>
                <a:cs typeface="Comic Sans MS"/>
              </a:rPr>
              <a:t>H</a:t>
            </a:r>
            <a:r>
              <a:rPr lang="en-US" dirty="0" smtClean="0">
                <a:solidFill>
                  <a:srgbClr val="322F31"/>
                </a:solidFill>
                <a:cs typeface="Comic Sans MS"/>
              </a:rPr>
              <a:t>igh control on systematic effects</a:t>
            </a:r>
          </a:p>
        </p:txBody>
      </p:sp>
    </p:spTree>
    <p:extLst>
      <p:ext uri="{BB962C8B-B14F-4D97-AF65-F5344CB8AC3E}">
        <p14:creationId xmlns:p14="http://schemas.microsoft.com/office/powerpoint/2010/main" val="2220050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EIC </a:t>
            </a:r>
            <a:r>
              <a:rPr lang="en-US" dirty="0" smtClean="0"/>
              <a:t>received in </a:t>
            </a:r>
            <a:r>
              <a:rPr lang="en-US" dirty="0"/>
              <a:t>the 2015 Long Range </a:t>
            </a:r>
            <a:r>
              <a:rPr lang="en-US" dirty="0" smtClean="0"/>
              <a:t>Planning </a:t>
            </a:r>
            <a:r>
              <a:rPr lang="en-US" dirty="0"/>
              <a:t>of the </a:t>
            </a:r>
            <a:r>
              <a:rPr lang="en-US" dirty="0" smtClean="0"/>
              <a:t>American National Science Advisory Committee (NSAC)  the following recommendation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i="1" dirty="0">
                <a:solidFill>
                  <a:srgbClr val="0000FF"/>
                </a:solidFill>
              </a:rPr>
              <a:t>We recommend a high-energy high-luminosity </a:t>
            </a:r>
            <a:r>
              <a:rPr lang="en-US" i="1" dirty="0" smtClean="0">
                <a:solidFill>
                  <a:srgbClr val="0000FF"/>
                </a:solidFill>
              </a:rPr>
              <a:t>polarized </a:t>
            </a:r>
            <a:r>
              <a:rPr lang="en-US" i="1" dirty="0">
                <a:solidFill>
                  <a:srgbClr val="0000FF"/>
                </a:solidFill>
              </a:rPr>
              <a:t>EIC as the highest priority for new </a:t>
            </a:r>
            <a:r>
              <a:rPr lang="en-US" i="1" dirty="0" smtClean="0">
                <a:solidFill>
                  <a:srgbClr val="0000FF"/>
                </a:solidFill>
              </a:rPr>
              <a:t>facility </a:t>
            </a:r>
            <a:r>
              <a:rPr lang="en-US" i="1" dirty="0">
                <a:solidFill>
                  <a:srgbClr val="0000FF"/>
                </a:solidFill>
              </a:rPr>
              <a:t>construction following the completion of </a:t>
            </a:r>
            <a:r>
              <a:rPr lang="en-US" i="1" dirty="0" smtClean="0">
                <a:solidFill>
                  <a:srgbClr val="0000FF"/>
                </a:solidFill>
              </a:rPr>
              <a:t>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" y="3105150"/>
            <a:ext cx="90551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Next Steps:</a:t>
            </a:r>
          </a:p>
          <a:p>
            <a:r>
              <a:rPr lang="en-US" sz="2000" dirty="0"/>
              <a:t>A review of the </a:t>
            </a:r>
            <a:r>
              <a:rPr lang="en-US" sz="2000" dirty="0" smtClean="0"/>
              <a:t>project by the National </a:t>
            </a:r>
            <a:r>
              <a:rPr lang="en-US" sz="2000" dirty="0"/>
              <a:t>Academy of Science </a:t>
            </a:r>
            <a:r>
              <a:rPr lang="en-US" sz="2000" dirty="0" smtClean="0"/>
              <a:t>(NAS) is ongoing, and a </a:t>
            </a:r>
            <a:r>
              <a:rPr lang="en-US" sz="2000" dirty="0"/>
              <a:t>report is expected in </a:t>
            </a:r>
            <a:r>
              <a:rPr lang="en-US" sz="2000" dirty="0" smtClean="0"/>
              <a:t>spring next year. </a:t>
            </a:r>
            <a:r>
              <a:rPr lang="en-US" sz="2000" dirty="0"/>
              <a:t>After </a:t>
            </a:r>
            <a:r>
              <a:rPr lang="en-US" sz="2000" dirty="0" smtClean="0"/>
              <a:t>this, the </a:t>
            </a:r>
            <a:r>
              <a:rPr lang="en-US" sz="2000" dirty="0"/>
              <a:t>DOE will launch its </a:t>
            </a:r>
            <a:r>
              <a:rPr lang="en-US" sz="2000" dirty="0" smtClean="0"/>
              <a:t>Critical </a:t>
            </a:r>
            <a:r>
              <a:rPr lang="en-US" sz="2000" dirty="0"/>
              <a:t>Decision (CD) process</a:t>
            </a:r>
            <a:r>
              <a:rPr lang="is-IS" sz="2000" dirty="0"/>
              <a:t>… </a:t>
            </a:r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/>
              <a:t>CD0 soon after the </a:t>
            </a:r>
            <a:r>
              <a:rPr lang="is-IS" sz="2000" dirty="0" smtClean="0"/>
              <a:t>NAS </a:t>
            </a:r>
            <a:r>
              <a:rPr lang="is-IS" sz="2000" dirty="0"/>
              <a:t>review.... </a:t>
            </a:r>
            <a:r>
              <a:rPr lang="is-IS" sz="2000" dirty="0" smtClean="0"/>
              <a:t>(FY2018)</a:t>
            </a:r>
            <a:endParaRPr lang="is-IS" sz="2000" dirty="0"/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 smtClean="0">
                <a:solidFill>
                  <a:srgbClr val="0000FF"/>
                </a:solidFill>
              </a:rPr>
              <a:t>CD1: site </a:t>
            </a:r>
            <a:r>
              <a:rPr lang="is-IS" sz="2000" dirty="0">
                <a:solidFill>
                  <a:srgbClr val="0000FF"/>
                </a:solidFill>
              </a:rPr>
              <a:t>selection </a:t>
            </a:r>
            <a:endParaRPr lang="is-IS" sz="2000" dirty="0" smtClean="0">
              <a:solidFill>
                <a:srgbClr val="0000FF"/>
              </a:solidFill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997200" y="116007"/>
            <a:ext cx="596704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Project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tatus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2373" y="5226734"/>
            <a:ext cx="7518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Bernd </a:t>
            </a:r>
            <a:r>
              <a:rPr lang="en-US" sz="2400" b="1" dirty="0" err="1" smtClean="0">
                <a:solidFill>
                  <a:srgbClr val="FF0000"/>
                </a:solidFill>
              </a:rPr>
              <a:t>Surrow’s</a:t>
            </a:r>
            <a:r>
              <a:rPr lang="en-US" sz="2400" b="1" dirty="0" smtClean="0">
                <a:solidFill>
                  <a:srgbClr val="FF0000"/>
                </a:solidFill>
              </a:rPr>
              <a:t> talk </a:t>
            </a:r>
            <a:r>
              <a:rPr lang="en-US" sz="2400" b="1" dirty="0" smtClean="0">
                <a:solidFill>
                  <a:srgbClr val="FF0000"/>
                </a:solidFill>
                <a:sym typeface="Wingdings"/>
              </a:rPr>
              <a:t> Latest</a:t>
            </a:r>
            <a:r>
              <a:rPr lang="en-US" sz="2400" b="1" dirty="0" smtClean="0">
                <a:solidFill>
                  <a:srgbClr val="FF0000"/>
                </a:solidFill>
              </a:rPr>
              <a:t> updates on the NAS Review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029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6" name="Picture 5" descr="ma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101600" y="582090"/>
            <a:ext cx="3342209" cy="23299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43809" y="713329"/>
            <a:ext cx="5552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EIC is an International enterprise!</a:t>
            </a:r>
            <a:endParaRPr lang="en-US" dirty="0" smtClean="0"/>
          </a:p>
          <a:p>
            <a:r>
              <a:rPr lang="en-US" dirty="0" smtClean="0"/>
              <a:t>Currently </a:t>
            </a:r>
            <a:r>
              <a:rPr lang="en-US" b="1" dirty="0" smtClean="0">
                <a:solidFill>
                  <a:srgbClr val="0000FF"/>
                </a:solidFill>
              </a:rPr>
              <a:t>692 members </a:t>
            </a:r>
            <a:r>
              <a:rPr lang="en-US" dirty="0" smtClean="0"/>
              <a:t>from 157 institutions from 29 countries from 6 world regions</a:t>
            </a:r>
          </a:p>
          <a:p>
            <a:r>
              <a:rPr lang="en-US" dirty="0" smtClean="0"/>
              <a:t>North America: 46% - </a:t>
            </a:r>
            <a:r>
              <a:rPr lang="en-US" dirty="0" smtClean="0">
                <a:solidFill>
                  <a:srgbClr val="0000FF"/>
                </a:solidFill>
              </a:rPr>
              <a:t>Europe: 32% </a:t>
            </a:r>
            <a:r>
              <a:rPr lang="en-US" dirty="0" smtClean="0"/>
              <a:t>- Asia: </a:t>
            </a:r>
            <a:r>
              <a:rPr lang="en-US" dirty="0" smtClean="0"/>
              <a:t>16% </a:t>
            </a:r>
            <a:endParaRPr lang="en-US" dirty="0" smtClean="0"/>
          </a:p>
          <a:p>
            <a:r>
              <a:rPr lang="en-US" dirty="0" smtClean="0"/>
              <a:t>South America 2% - Africa 2% - Oceania 2%</a:t>
            </a:r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C</a:t>
            </a:r>
            <a:r>
              <a:rPr lang="en-US" dirty="0" smtClean="0">
                <a:sym typeface="Wingdings"/>
              </a:rPr>
              <a:t>ontinuously growing!</a:t>
            </a:r>
            <a:endParaRPr lang="en-US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Sign up and join us on EICUG.ORG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166" y="4747706"/>
            <a:ext cx="814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Upcoming </a:t>
            </a:r>
            <a:r>
              <a:rPr lang="en-US" b="1" dirty="0" smtClean="0">
                <a:solidFill>
                  <a:srgbClr val="FF0000"/>
                </a:solidFill>
              </a:rPr>
              <a:t>EIC Users’ </a:t>
            </a:r>
            <a:r>
              <a:rPr lang="en-US" b="1" dirty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roup </a:t>
            </a:r>
            <a:r>
              <a:rPr lang="en-US" b="1" dirty="0">
                <a:solidFill>
                  <a:srgbClr val="FF0000"/>
                </a:solidFill>
              </a:rPr>
              <a:t>M</a:t>
            </a:r>
            <a:r>
              <a:rPr lang="en-US" b="1" dirty="0" smtClean="0">
                <a:solidFill>
                  <a:srgbClr val="FF0000"/>
                </a:solidFill>
              </a:rPr>
              <a:t>eeting </a:t>
            </a:r>
            <a:r>
              <a:rPr lang="en-US" dirty="0" smtClean="0"/>
              <a:t>will be held in Trieste (Italy): </a:t>
            </a:r>
            <a:r>
              <a:rPr lang="en-US" b="1" dirty="0" smtClean="0"/>
              <a:t>July 18-22, 2017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166" y="5116014"/>
            <a:ext cx="897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Very active generic EIC detector R&amp;D </a:t>
            </a:r>
            <a:r>
              <a:rPr lang="en-US" dirty="0"/>
              <a:t>program </a:t>
            </a:r>
            <a:r>
              <a:rPr lang="en-US" dirty="0" smtClean="0"/>
              <a:t>(37 groups collaborate on tracking</a:t>
            </a:r>
            <a:r>
              <a:rPr lang="en-US" dirty="0"/>
              <a:t>, calorimeter, </a:t>
            </a:r>
            <a:r>
              <a:rPr lang="en-US" dirty="0" smtClean="0"/>
              <a:t>PID and…): https</a:t>
            </a:r>
            <a:r>
              <a:rPr lang="en-US" dirty="0"/>
              <a:t>://wiki.bnl.gov/conferences/index.php/EIC_R%</a:t>
            </a:r>
            <a:r>
              <a:rPr lang="en-US" dirty="0" smtClean="0"/>
              <a:t>25D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402" y="5736765"/>
            <a:ext cx="893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EIC Conference series: </a:t>
            </a:r>
            <a:r>
              <a:rPr lang="en-US" b="1" dirty="0" smtClean="0">
                <a:solidFill>
                  <a:srgbClr val="0000FF"/>
                </a:solidFill>
              </a:rPr>
              <a:t>POETIC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/>
              <a:t>Physics Opportunities at an </a:t>
            </a:r>
            <a:r>
              <a:rPr lang="en-US" dirty="0" err="1"/>
              <a:t>ElecTron</a:t>
            </a:r>
            <a:r>
              <a:rPr lang="en-US" dirty="0"/>
              <a:t>-Ion </a:t>
            </a:r>
            <a:r>
              <a:rPr lang="en-US" dirty="0" smtClean="0"/>
              <a:t>Collider)</a:t>
            </a:r>
            <a:r>
              <a:rPr lang="en-US" dirty="0"/>
              <a:t> </a:t>
            </a:r>
            <a:endParaRPr lang="en-US" dirty="0" smtClean="0"/>
          </a:p>
          <a:p>
            <a:pPr marL="292100">
              <a:buClr>
                <a:srgbClr val="0000FF"/>
              </a:buClr>
            </a:pPr>
            <a:r>
              <a:rPr lang="en-US" dirty="0" smtClean="0"/>
              <a:t>next will be </a:t>
            </a:r>
            <a:r>
              <a:rPr lang="en-US" dirty="0"/>
              <a:t>held </a:t>
            </a:r>
            <a:r>
              <a:rPr lang="en-US" dirty="0" smtClean="0"/>
              <a:t>in Regensburg (Germany): </a:t>
            </a:r>
            <a:r>
              <a:rPr lang="en-US" b="1" dirty="0" smtClean="0"/>
              <a:t>March 19-22, 2018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Users’ Group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330" y="2896359"/>
            <a:ext cx="873488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Steering </a:t>
            </a:r>
            <a:r>
              <a:rPr lang="en-US" sz="1600" b="1" dirty="0">
                <a:solidFill>
                  <a:srgbClr val="FF0000"/>
                </a:solidFill>
              </a:rPr>
              <a:t>Committee: </a:t>
            </a:r>
          </a:p>
          <a:p>
            <a:pPr marL="177800"/>
            <a:r>
              <a:rPr lang="en-US" sz="1600" dirty="0">
                <a:solidFill>
                  <a:srgbClr val="0000FF"/>
                </a:solidFill>
              </a:rPr>
              <a:t>Acting Chair: </a:t>
            </a:r>
            <a:r>
              <a:rPr lang="en-US" sz="1600" dirty="0"/>
              <a:t>Bernd </a:t>
            </a:r>
            <a:r>
              <a:rPr lang="en-US" sz="1600" dirty="0" err="1"/>
              <a:t>Surrow</a:t>
            </a:r>
            <a:endParaRPr lang="en-US" sz="1600" b="1" dirty="0">
              <a:solidFill>
                <a:srgbClr val="FF0000"/>
              </a:solidFill>
            </a:endParaRP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Regular members: </a:t>
            </a:r>
            <a:r>
              <a:rPr lang="en-US" sz="1600" dirty="0"/>
              <a:t>John R. Arrington, Charles E. Hyde, Marco </a:t>
            </a:r>
            <a:r>
              <a:rPr lang="en-US" sz="1600" dirty="0" err="1"/>
              <a:t>Radici</a:t>
            </a:r>
            <a:endParaRPr lang="en-US" sz="1600" dirty="0"/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Lab representatives: </a:t>
            </a:r>
            <a:r>
              <a:rPr lang="en-US" sz="1600" dirty="0"/>
              <a:t>Thomas </a:t>
            </a:r>
            <a:r>
              <a:rPr lang="en-US" sz="1600" dirty="0" err="1"/>
              <a:t>Ullrich</a:t>
            </a:r>
            <a:r>
              <a:rPr lang="en-US" sz="1600" dirty="0"/>
              <a:t> (BNL), </a:t>
            </a:r>
            <a:r>
              <a:rPr lang="en-US" sz="1600" dirty="0" err="1"/>
              <a:t>Rikutaro</a:t>
            </a:r>
            <a:r>
              <a:rPr lang="en-US" sz="1600" dirty="0"/>
              <a:t> Yoshida (JLAB)</a:t>
            </a: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Ex-officio members: </a:t>
            </a:r>
            <a:r>
              <a:rPr lang="en-US" sz="1600" dirty="0"/>
              <a:t>Christine </a:t>
            </a:r>
            <a:r>
              <a:rPr lang="en-US" sz="1600" dirty="0" err="1"/>
              <a:t>Aidala</a:t>
            </a:r>
            <a:r>
              <a:rPr lang="en-US" sz="1600" dirty="0"/>
              <a:t> (Chair of the Institutional Board), </a:t>
            </a:r>
            <a:r>
              <a:rPr lang="en-US" sz="1600" dirty="0" err="1"/>
              <a:t>Abhay</a:t>
            </a:r>
            <a:r>
              <a:rPr lang="en-US" sz="1600" dirty="0"/>
              <a:t> </a:t>
            </a:r>
            <a:r>
              <a:rPr lang="en-US" sz="1600" dirty="0" err="1"/>
              <a:t>Deshpande</a:t>
            </a:r>
            <a:r>
              <a:rPr lang="en-US" sz="1600" dirty="0"/>
              <a:t> (past Chair</a:t>
            </a:r>
            <a:r>
              <a:rPr lang="en-US" sz="1600" dirty="0" smtClean="0"/>
              <a:t>)</a:t>
            </a:r>
          </a:p>
          <a:p>
            <a:pPr marL="177800" indent="-177800"/>
            <a:r>
              <a:rPr lang="en-US" sz="1600" b="1" dirty="0" smtClean="0">
                <a:solidFill>
                  <a:srgbClr val="FF0000"/>
                </a:solidFill>
              </a:rPr>
              <a:t>EICUG Chair Election </a:t>
            </a:r>
            <a:r>
              <a:rPr lang="en-US" sz="1600" b="1" dirty="0">
                <a:solidFill>
                  <a:srgbClr val="FF0000"/>
                </a:solidFill>
              </a:rPr>
              <a:t>and Nomination Committee: </a:t>
            </a:r>
          </a:p>
          <a:p>
            <a:pPr marL="228600"/>
            <a:r>
              <a:rPr lang="en-US" sz="1600" dirty="0" err="1"/>
              <a:t>Kawtar</a:t>
            </a:r>
            <a:r>
              <a:rPr lang="en-US" sz="1600" dirty="0"/>
              <a:t> </a:t>
            </a:r>
            <a:r>
              <a:rPr lang="en-US" sz="1600" dirty="0" err="1"/>
              <a:t>Hafidi</a:t>
            </a:r>
            <a:r>
              <a:rPr lang="en-US" sz="1600" dirty="0"/>
              <a:t>, Richard Milner (Chair), Paul Newman, </a:t>
            </a:r>
            <a:r>
              <a:rPr lang="en-US" sz="1600" dirty="0" err="1"/>
              <a:t>Raju</a:t>
            </a:r>
            <a:r>
              <a:rPr lang="en-US" sz="1600" dirty="0"/>
              <a:t> </a:t>
            </a:r>
            <a:r>
              <a:rPr lang="en-US" sz="1600" dirty="0" err="1"/>
              <a:t>Venugopalan</a:t>
            </a:r>
            <a:r>
              <a:rPr lang="en-US" sz="1600" dirty="0"/>
              <a:t> and Christian Weiss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85885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305" y="668573"/>
            <a:ext cx="908529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pPr marL="285750" indent="-285750">
              <a:buClr>
                <a:srgbClr val="FF0000"/>
              </a:buClr>
              <a:buFont typeface="Wingdings" charset="2"/>
              <a:buChar char="u"/>
            </a:pPr>
            <a:r>
              <a:rPr lang="en-US" sz="2000" b="1" dirty="0" smtClean="0"/>
              <a:t>An EIC will allow us to obtain the answers to the big questions discussed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 smtClean="0">
                <a:solidFill>
                  <a:srgbClr val="FF0000"/>
                </a:solidFill>
              </a:rPr>
              <a:t>Solve the proton spin puzzle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/>
              <a:t>3D imaging </a:t>
            </a:r>
            <a:r>
              <a:rPr lang="en-US" sz="2000" dirty="0" smtClean="0"/>
              <a:t>in momentum and coordinate space of </a:t>
            </a:r>
            <a:r>
              <a:rPr lang="en-US" sz="2000" dirty="0"/>
              <a:t>nucleons and nuclei</a:t>
            </a:r>
            <a:endParaRPr lang="en-US" sz="2000" dirty="0" smtClean="0">
              <a:solidFill>
                <a:srgbClr val="FF00FF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>
                <a:solidFill>
                  <a:srgbClr val="0000FF"/>
                </a:solidFill>
                <a:cs typeface="Comic Sans MS"/>
              </a:rPr>
              <a:t>How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visible 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matter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emerges from  quarks 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or gluons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?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>
                <a:solidFill>
                  <a:srgbClr val="008000"/>
                </a:solidFill>
              </a:rPr>
              <a:t>M</a:t>
            </a:r>
            <a:r>
              <a:rPr lang="en-US" sz="2000" dirty="0" smtClean="0">
                <a:solidFill>
                  <a:srgbClr val="008000"/>
                </a:solidFill>
              </a:rPr>
              <a:t>ap </a:t>
            </a:r>
            <a:r>
              <a:rPr lang="en-US" sz="2000" dirty="0">
                <a:solidFill>
                  <a:srgbClr val="008000"/>
                </a:solidFill>
              </a:rPr>
              <a:t>the region of </a:t>
            </a:r>
            <a:r>
              <a:rPr lang="en-US" sz="2000" dirty="0" smtClean="0">
                <a:solidFill>
                  <a:srgbClr val="008000"/>
                </a:solidFill>
              </a:rPr>
              <a:t>the transition </a:t>
            </a:r>
            <a:r>
              <a:rPr lang="en-US" sz="2000" dirty="0">
                <a:solidFill>
                  <a:srgbClr val="008000"/>
                </a:solidFill>
              </a:rPr>
              <a:t>from </a:t>
            </a:r>
            <a:r>
              <a:rPr lang="en-US" sz="2000" dirty="0" smtClean="0">
                <a:solidFill>
                  <a:srgbClr val="008000"/>
                </a:solidFill>
              </a:rPr>
              <a:t>non-saturated</a:t>
            </a:r>
            <a:r>
              <a:rPr lang="en-US" sz="2000" dirty="0">
                <a:solidFill>
                  <a:srgbClr val="008000"/>
                </a:solidFill>
              </a:rPr>
              <a:t> to  </a:t>
            </a:r>
            <a:r>
              <a:rPr lang="en-US" sz="2000" dirty="0" smtClean="0">
                <a:solidFill>
                  <a:srgbClr val="008000"/>
                </a:solidFill>
              </a:rPr>
              <a:t>saturated regime</a:t>
            </a:r>
          </a:p>
          <a:p>
            <a:pPr lvl="1">
              <a:buClr>
                <a:srgbClr val="0000FF"/>
              </a:buClr>
            </a:pPr>
            <a:endParaRPr lang="en-US" sz="800" dirty="0" smtClean="0">
              <a:solidFill>
                <a:srgbClr val="00800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2000" dirty="0" smtClean="0"/>
              <a:t>R</a:t>
            </a:r>
            <a:r>
              <a:rPr lang="en-US" sz="2000" dirty="0"/>
              <a:t>&amp;D </a:t>
            </a:r>
            <a:r>
              <a:rPr lang="en-US" sz="2000" dirty="0" smtClean="0"/>
              <a:t>ongoing for a collider detector with high resolution, wide acceptance and particle identification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8900" y="4257504"/>
            <a:ext cx="6373446" cy="1631216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An EIC will </a:t>
            </a:r>
            <a:r>
              <a:rPr lang="en-US" sz="2000" dirty="0">
                <a:solidFill>
                  <a:srgbClr val="FF0000"/>
                </a:solidFill>
              </a:rPr>
              <a:t>profoundly impact </a:t>
            </a:r>
            <a:r>
              <a:rPr lang="en-US" sz="2000" dirty="0" smtClean="0">
                <a:solidFill>
                  <a:srgbClr val="FF0000"/>
                </a:solidFill>
              </a:rPr>
              <a:t>our </a:t>
            </a:r>
            <a:r>
              <a:rPr lang="en-US" sz="2000" dirty="0">
                <a:solidFill>
                  <a:srgbClr val="FF0000"/>
                </a:solidFill>
              </a:rPr>
              <a:t>understanding </a:t>
            </a:r>
            <a:r>
              <a:rPr lang="en-US" sz="2000" dirty="0" smtClean="0">
                <a:solidFill>
                  <a:srgbClr val="FF0000"/>
                </a:solidFill>
              </a:rPr>
              <a:t>of </a:t>
            </a:r>
            <a:r>
              <a:rPr lang="en-US" sz="2000" dirty="0">
                <a:solidFill>
                  <a:srgbClr val="FF0000"/>
                </a:solidFill>
              </a:rPr>
              <a:t>nucleon </a:t>
            </a:r>
            <a:r>
              <a:rPr lang="en-US" sz="2000" dirty="0" smtClean="0">
                <a:solidFill>
                  <a:srgbClr val="FF0000"/>
                </a:solidFill>
              </a:rPr>
              <a:t>structure </a:t>
            </a:r>
          </a:p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The full completion of the physics program is uniquely tied to </a:t>
            </a:r>
            <a:r>
              <a:rPr lang="en-US" sz="2000" dirty="0">
                <a:solidFill>
                  <a:srgbClr val="0000FF"/>
                </a:solidFill>
              </a:rPr>
              <a:t>a future high energy, high luminosity, </a:t>
            </a:r>
            <a:r>
              <a:rPr lang="en-US" sz="2000" dirty="0" smtClean="0">
                <a:solidFill>
                  <a:srgbClr val="0000FF"/>
                </a:solidFill>
              </a:rPr>
              <a:t>polarized </a:t>
            </a:r>
            <a:r>
              <a:rPr lang="en-US" sz="2000" dirty="0" err="1">
                <a:solidFill>
                  <a:srgbClr val="0000FF"/>
                </a:solidFill>
              </a:rPr>
              <a:t>ep</a:t>
            </a:r>
            <a:r>
              <a:rPr lang="en-US" sz="2000" dirty="0">
                <a:solidFill>
                  <a:srgbClr val="0000FF"/>
                </a:solidFill>
              </a:rPr>
              <a:t> / </a:t>
            </a:r>
            <a:r>
              <a:rPr lang="en-US" sz="2000" dirty="0" err="1">
                <a:solidFill>
                  <a:srgbClr val="0000FF"/>
                </a:solidFill>
              </a:rPr>
              <a:t>eA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collider</a:t>
            </a:r>
            <a:endParaRPr lang="en-US" sz="2000" dirty="0">
              <a:solidFill>
                <a:srgbClr val="0000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17495" y="3138932"/>
            <a:ext cx="2621531" cy="3297936"/>
            <a:chOff x="-17495" y="3138932"/>
            <a:chExt cx="2621531" cy="3297936"/>
          </a:xfrm>
        </p:grpSpPr>
        <p:pic>
          <p:nvPicPr>
            <p:cNvPr id="10" name="Picture 9" descr="10050_0052_009_2016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0" y="3138932"/>
              <a:ext cx="2520696" cy="329793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-17495" y="5844857"/>
              <a:ext cx="262153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s-IS" sz="1600" b="1" dirty="0" smtClean="0">
                  <a:solidFill>
                    <a:schemeClr val="bg1"/>
                  </a:solidFill>
                </a:rPr>
                <a:t>The EIC White Paper</a:t>
              </a:r>
            </a:p>
            <a:p>
              <a:pPr algn="ctr"/>
              <a:r>
                <a:rPr lang="is-IS" sz="1600" b="1" dirty="0" smtClean="0">
                  <a:solidFill>
                    <a:schemeClr val="bg1"/>
                  </a:solidFill>
                </a:rPr>
                <a:t>Eur</a:t>
              </a:r>
              <a:r>
                <a:rPr lang="is-IS" sz="1600" b="1" dirty="0">
                  <a:solidFill>
                    <a:schemeClr val="bg1"/>
                  </a:solidFill>
                </a:rPr>
                <a:t>. Phys. J. A (2016) 52: 268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33396" y="3200400"/>
            <a:ext cx="6585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ym typeface="Wingdings"/>
              </a:rPr>
              <a:t>The EIC White Paper is now at its 3</a:t>
            </a:r>
            <a:r>
              <a:rPr lang="en-US" b="1" baseline="30000" dirty="0" smtClean="0">
                <a:sym typeface="Wingdings"/>
              </a:rPr>
              <a:t>rd</a:t>
            </a:r>
            <a:r>
              <a:rPr lang="en-US" b="1" dirty="0" smtClean="0">
                <a:sym typeface="Wingdings"/>
              </a:rPr>
              <a:t> edition [</a:t>
            </a:r>
            <a:r>
              <a:rPr lang="da-DK" b="1" dirty="0"/>
              <a:t>arXiv: </a:t>
            </a:r>
            <a:r>
              <a:rPr lang="da-DK" b="1" dirty="0" smtClean="0"/>
              <a:t>1212.1701] </a:t>
            </a:r>
          </a:p>
          <a:p>
            <a:r>
              <a:rPr lang="da-DK" dirty="0" smtClean="0">
                <a:sym typeface="Wingdings"/>
              </a:rPr>
              <a:t>   	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New ideas are constantly</a:t>
            </a:r>
            <a:r>
              <a:rPr lang="da-DK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explored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ym typeface="Wingdings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692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354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595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19144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2095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087200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2096" name="Equation" r:id="rId6" imgW="4064000" imgH="863600" progId="">
                      <p:embed/>
                    </p:oleObj>
                  </mc:Choice>
                  <mc:Fallback>
                    <p:oleObj name="Equation" r:id="rId6" imgW="4064000" imgH="8636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8313" y="4929879"/>
                            <a:ext cx="40640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722032" y="6170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5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6" name="Equation" r:id="rId6" imgW="736600" imgH="177800" progId="Equation.3">
                    <p:embed/>
                  </p:oleObj>
                </mc:Choice>
                <mc:Fallback>
                  <p:oleObj name="Equation" r:id="rId6" imgW="736600" imgH="177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7573" y="2082882"/>
                          <a:ext cx="1535112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7" name="Equation" r:id="rId8" imgW="800100" imgH="177800" progId="Equation.3">
                    <p:embed/>
                  </p:oleObj>
                </mc:Choice>
                <mc:Fallback>
                  <p:oleObj name="Equation" r:id="rId8" imgW="800100" imgH="1778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5701" y="2606102"/>
                          <a:ext cx="1682750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18" name="Equation" r:id="rId10" imgW="1816100" imgH="381000" progId="Equation.3">
                    <p:embed/>
                  </p:oleObj>
                </mc:Choice>
                <mc:Fallback>
                  <p:oleObj name="Equation" r:id="rId10" imgW="1816100" imgH="3810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291" y="3411868"/>
                          <a:ext cx="2922919" cy="5792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9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0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22959" y="3875679"/>
            <a:ext cx="3403600" cy="646331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HERA discovery: </a:t>
            </a:r>
          </a:p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409" y="785596"/>
            <a:ext cx="3600850" cy="3999758"/>
            <a:chOff x="22109" y="1420596"/>
            <a:chExt cx="3600850" cy="3999758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7" r="5660"/>
            <a:stretch/>
          </p:blipFill>
          <p:spPr bwMode="auto">
            <a:xfrm>
              <a:off x="22109" y="1420596"/>
              <a:ext cx="3600850" cy="399975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5088" y="2090095"/>
              <a:ext cx="480060" cy="480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2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68" y="1771867"/>
              <a:ext cx="528955" cy="5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cxnSp>
          <p:nvCxnSpPr>
            <p:cNvPr id="13" name="Straight Arrow Connector 12"/>
            <p:cNvCxnSpPr>
              <a:stCxn id="11" idx="1"/>
              <a:endCxn id="12" idx="3"/>
            </p:cNvCxnSpPr>
            <p:nvPr/>
          </p:nvCxnSpPr>
          <p:spPr bwMode="auto">
            <a:xfrm flipH="1" flipV="1">
              <a:off x="1202223" y="2036345"/>
              <a:ext cx="1882865" cy="29378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4" name="TextBox 13"/>
          <p:cNvSpPr txBox="1"/>
          <p:nvPr/>
        </p:nvSpPr>
        <p:spPr>
          <a:xfrm>
            <a:off x="114300" y="4639488"/>
            <a:ext cx="8978899" cy="178510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</a:t>
            </a:r>
            <a:r>
              <a:rPr lang="en-US" dirty="0" smtClean="0"/>
              <a:t>dynamics</a:t>
            </a:r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All </a:t>
            </a:r>
            <a:r>
              <a:rPr lang="en-US" dirty="0">
                <a:solidFill>
                  <a:srgbClr val="0000FF"/>
                </a:solidFill>
              </a:rPr>
              <a:t>strongly interacting matter is an emergent consequence of many-body quark-gluon dynamics</a:t>
            </a:r>
            <a:r>
              <a:rPr lang="en-US" dirty="0" smtClean="0"/>
              <a:t>                   			</a:t>
            </a:r>
            <a:endParaRPr lang="en-US" dirty="0">
              <a:solidFill>
                <a:srgbClr val="FF00FF"/>
              </a:solidFill>
              <a:sym typeface="Wingdings"/>
            </a:endParaRPr>
          </a:p>
          <a:p>
            <a:pPr marL="292100" indent="-292100"/>
            <a:r>
              <a:rPr lang="en-US" dirty="0" smtClean="0">
                <a:solidFill>
                  <a:srgbClr val="FF0000"/>
                </a:solidFill>
                <a:sym typeface="Wingdings"/>
              </a:rPr>
              <a:t> Need a high resolution microscope to resolve quark and gluon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structure in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multidimensions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30200" y="194593"/>
            <a:ext cx="851595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27846" y="904778"/>
            <a:ext cx="5689939" cy="3188164"/>
            <a:chOff x="3478646" y="1146078"/>
            <a:chExt cx="5689939" cy="318816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47850" y="2835642"/>
              <a:ext cx="1219200" cy="1234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609025" y="2835642"/>
              <a:ext cx="1559560" cy="149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4870702" y="2896726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?</a:t>
              </a: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3478646" y="2366955"/>
              <a:ext cx="107659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higher </a:t>
              </a:r>
              <a:endParaRPr lang="en-US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√s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22" name="Picture 21" descr="Evolution.pd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445" y="1146078"/>
              <a:ext cx="4834140" cy="1790916"/>
            </a:xfrm>
            <a:prstGeom prst="rect">
              <a:avLst/>
            </a:prstGeom>
          </p:spPr>
        </p:pic>
        <p:cxnSp>
          <p:nvCxnSpPr>
            <p:cNvPr id="23" name="Straight Arrow Connector 22"/>
            <p:cNvCxnSpPr/>
            <p:nvPr/>
          </p:nvCxnSpPr>
          <p:spPr>
            <a:xfrm flipH="1">
              <a:off x="3680931" y="3013286"/>
              <a:ext cx="7366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3631298" y="895331"/>
            <a:ext cx="5358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HERA (the previous </a:t>
            </a:r>
            <a:r>
              <a:rPr lang="en-US" sz="2000" dirty="0" err="1" smtClean="0">
                <a:solidFill>
                  <a:srgbClr val="0000FF"/>
                </a:solidFill>
              </a:rPr>
              <a:t>e+p</a:t>
            </a:r>
            <a:r>
              <a:rPr lang="en-US" sz="2000" dirty="0" smtClean="0">
                <a:solidFill>
                  <a:srgbClr val="0000FF"/>
                </a:solidFill>
              </a:rPr>
              <a:t> collider) studied in details the one-dimensional picture of a free proton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52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3" y="812800"/>
            <a:ext cx="4932129" cy="354140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Spatial Imaging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4332402"/>
            <a:ext cx="4889140" cy="338554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769699"/>
            <a:ext cx="4889140" cy="584776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cross sections and asymmetries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2017" y="5486456"/>
            <a:ext cx="4774839" cy="92331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EIC will provide sufficient luminosity </a:t>
            </a:r>
            <a:r>
              <a:rPr lang="en-US" b="1" dirty="0">
                <a:solidFill>
                  <a:srgbClr val="000000"/>
                </a:solidFill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>
                <a:solidFill>
                  <a:srgbClr val="FF0000"/>
                </a:solidFill>
              </a:rPr>
              <a:t>W</a:t>
            </a:r>
            <a:r>
              <a:rPr lang="en-US" b="1" dirty="0" smtClean="0">
                <a:solidFill>
                  <a:srgbClr val="FF0000"/>
                </a:solidFill>
              </a:rPr>
              <a:t>ide x and 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range needed to extract GPDs</a:t>
            </a:r>
            <a:endParaRPr lang="en-US" b="1" dirty="0">
              <a:solidFill>
                <a:srgbClr val="000090"/>
              </a:solidFill>
              <a:latin typeface="Comic Sans MS"/>
              <a:cs typeface="Comic Sans M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82657" y="5036919"/>
            <a:ext cx="3826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DVCS </a:t>
            </a:r>
            <a:r>
              <a:rPr lang="en-US" b="1" dirty="0" smtClean="0">
                <a:sym typeface="Wingdings"/>
              </a:rPr>
              <a:t> production of a real photon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>
                <a:sym typeface="Wingdings"/>
              </a:rPr>
              <a:t>Experimentally clean</a:t>
            </a:r>
            <a:endParaRPr lang="en-US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182657" y="5594350"/>
            <a:ext cx="3377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/>
              <a:t>Luminosity: 10 fb</a:t>
            </a:r>
            <a:r>
              <a:rPr lang="en-US" b="1" baseline="30000" dirty="0"/>
              <a:t>-1</a:t>
            </a:r>
            <a:r>
              <a:rPr lang="en-US" b="1" dirty="0"/>
              <a:t> 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5% systematic uncertainties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Experimental effects accounted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866094" y="999623"/>
            <a:ext cx="4267434" cy="4050751"/>
            <a:chOff x="4777194" y="809123"/>
            <a:chExt cx="4267434" cy="4050751"/>
          </a:xfrm>
        </p:grpSpPr>
        <p:grpSp>
          <p:nvGrpSpPr>
            <p:cNvPr id="19" name="Group 18"/>
            <p:cNvGrpSpPr/>
            <p:nvPr/>
          </p:nvGrpSpPr>
          <p:grpSpPr>
            <a:xfrm>
              <a:off x="4777194" y="809123"/>
              <a:ext cx="4267434" cy="4050751"/>
              <a:chOff x="4250147" y="709083"/>
              <a:chExt cx="4267434" cy="4050751"/>
            </a:xfrm>
          </p:grpSpPr>
          <p:pic>
            <p:nvPicPr>
              <p:cNvPr id="20" name="Picture 19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986" t="31483" r="1583" b="31944"/>
              <a:stretch/>
            </p:blipFill>
            <p:spPr>
              <a:xfrm>
                <a:off x="4633383" y="709083"/>
                <a:ext cx="3884198" cy="4046525"/>
              </a:xfrm>
              <a:prstGeom prst="rect">
                <a:avLst/>
              </a:prstGeom>
            </p:spPr>
          </p:pic>
          <p:pic>
            <p:nvPicPr>
              <p:cNvPr id="21" name="Picture 20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57" t="31483" r="91774" b="31944"/>
              <a:stretch/>
            </p:blipFill>
            <p:spPr>
              <a:xfrm>
                <a:off x="4250147" y="713309"/>
                <a:ext cx="501767" cy="4046525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6985000" y="1924243"/>
              <a:ext cx="196849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Comic Sans MS"/>
                  <a:cs typeface="Comic Sans MS"/>
                </a:rPr>
                <a:t>E.C.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Aschenauer</a:t>
              </a:r>
              <a:r>
                <a:rPr lang="en-US" sz="1000" b="1" dirty="0" smtClean="0">
                  <a:latin typeface="Comic Sans MS"/>
                  <a:cs typeface="Comic Sans MS"/>
                </a:rPr>
                <a:t>, S. Fazio, D. Mueller</a:t>
              </a:r>
              <a:r>
                <a:rPr lang="en-US" sz="1000" b="1" dirty="0">
                  <a:latin typeface="Comic Sans MS"/>
                  <a:cs typeface="Comic Sans MS"/>
                </a:rPr>
                <a:t>, K.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Kumericki</a:t>
              </a:r>
              <a:r>
                <a:rPr lang="en-US" sz="1000" b="1" dirty="0" smtClean="0">
                  <a:latin typeface="Comic Sans MS"/>
                  <a:cs typeface="Comic Sans MS"/>
                </a:rPr>
                <a:t>   </a:t>
              </a:r>
              <a:r>
                <a:rPr lang="en-US" sz="1000" u="sng" dirty="0" smtClean="0">
                  <a:hlinkClick r:id="rId4"/>
                </a:rPr>
                <a:t>arXiv</a:t>
              </a:r>
              <a:r>
                <a:rPr lang="en-US" sz="1000" u="sng" dirty="0">
                  <a:hlinkClick r:id="rId4"/>
                </a:rPr>
                <a:t>:1304.0077</a:t>
              </a:r>
              <a:endParaRPr lang="en-US" sz="1000" b="1" dirty="0">
                <a:latin typeface="Comic Sans MS"/>
                <a:cs typeface="Comic Sans M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28739" y="1156562"/>
            <a:ext cx="3640662" cy="1661587"/>
            <a:chOff x="4775200" y="609052"/>
            <a:chExt cx="4343097" cy="2332152"/>
          </a:xfrm>
        </p:grpSpPr>
        <p:grpSp>
          <p:nvGrpSpPr>
            <p:cNvPr id="25" name="Group 24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28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68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678113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4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08275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39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40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0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1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2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53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8" y="1253"/>
                    <a:ext cx="2352" cy="631"/>
                    <a:chOff x="158" y="1253"/>
                    <a:chExt cx="2352" cy="631"/>
                  </a:xfrm>
                </p:grpSpPr>
                <p:sp>
                  <p:nvSpPr>
                    <p:cNvPr id="54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55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56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8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" y="1417"/>
                      <a:ext cx="1928" cy="467"/>
                      <a:chOff x="158" y="1417"/>
                      <a:chExt cx="1928" cy="467"/>
                    </a:xfrm>
                  </p:grpSpPr>
                  <p:grpSp>
                    <p:nvGrpSpPr>
                      <p:cNvPr id="59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8" y="1424"/>
                        <a:ext cx="1928" cy="460"/>
                        <a:chOff x="240" y="670"/>
                        <a:chExt cx="1928" cy="460"/>
                      </a:xfrm>
                    </p:grpSpPr>
                    <p:grpSp>
                      <p:nvGrpSpPr>
                        <p:cNvPr id="6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63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65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66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67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4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2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0" y="98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0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41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3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6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8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2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37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38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26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Text Box 175"/>
            <p:cNvSpPr txBox="1">
              <a:spLocks noChangeArrowheads="1"/>
            </p:cNvSpPr>
            <p:nvPr/>
          </p:nvSpPr>
          <p:spPr bwMode="auto">
            <a:xfrm>
              <a:off x="7820390" y="2604653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36527" y="690425"/>
            <a:ext cx="350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Deeply Virtual Compton Scattering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5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0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0" y="1026584"/>
            <a:ext cx="9124664" cy="4593167"/>
            <a:chOff x="21175" y="1132407"/>
            <a:chExt cx="9124664" cy="4593167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" t="31395" r="4620" b="32075"/>
            <a:stretch/>
          </p:blipFill>
          <p:spPr>
            <a:xfrm>
              <a:off x="21175" y="1132407"/>
              <a:ext cx="9124664" cy="45931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cxnSp>
          <p:nvCxnSpPr>
            <p:cNvPr id="38" name="Straight Connector 37"/>
            <p:cNvCxnSpPr/>
            <p:nvPr/>
          </p:nvCxnSpPr>
          <p:spPr bwMode="auto">
            <a:xfrm>
              <a:off x="402167" y="4138081"/>
              <a:ext cx="7323666" cy="2116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1661582" y="2857500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4078816" y="2840567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H="1">
              <a:off x="6485466" y="2887134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3" name="TextBox 42"/>
          <p:cNvSpPr txBox="1"/>
          <p:nvPr/>
        </p:nvSpPr>
        <p:spPr>
          <a:xfrm>
            <a:off x="3556000" y="487269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46584" y="2840326"/>
            <a:ext cx="113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Unpolarized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5045" y="2840326"/>
            <a:ext cx="1041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99826" y="2851763"/>
            <a:ext cx="721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gluons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45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08885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129" y="28448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348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248" name="Equation" r:id="rId5" imgW="622300" imgH="431800" progId="Equation.3">
                      <p:embed/>
                    </p:oleObj>
                  </mc:Choice>
                  <mc:Fallback>
                    <p:oleObj name="Equation" r:id="rId5" imgW="622300" imgH="431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51085" y="1031536"/>
                            <a:ext cx="1057615" cy="7338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4091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249" name="Equation" r:id="rId7" imgW="431800" imgH="165100" progId="Equation.3">
                    <p:embed/>
                  </p:oleObj>
                </mc:Choice>
                <mc:Fallback>
                  <p:oleObj name="Equation" r:id="rId7" imgW="431800" imgH="165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0" y="5657850"/>
                          <a:ext cx="1431925" cy="5491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3857625" y="16293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D</a:t>
            </a:r>
            <a:r>
              <a:rPr lang="en-US" b="1" dirty="0" smtClean="0"/>
              <a:t>q</a:t>
            </a:r>
            <a:endParaRPr lang="en-US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4702" y="4209395"/>
            <a:ext cx="2214411" cy="1321457"/>
            <a:chOff x="494922" y="4827460"/>
            <a:chExt cx="2214411" cy="1321457"/>
          </a:xfrm>
        </p:grpSpPr>
        <p:sp>
          <p:nvSpPr>
            <p:cNvPr id="30" name="Right Triangle 29"/>
            <p:cNvSpPr/>
            <p:nvPr/>
          </p:nvSpPr>
          <p:spPr bwMode="auto">
            <a:xfrm>
              <a:off x="543965" y="4827460"/>
              <a:ext cx="2165368" cy="1321457"/>
            </a:xfrm>
            <a:prstGeom prst="rtTriangl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360000">
              <a:off x="494922" y="5559992"/>
              <a:ext cx="124244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world data</a:t>
              </a:r>
            </a:p>
            <a:p>
              <a:r>
                <a:rPr lang="en-US" sz="1600" dirty="0" smtClean="0">
                  <a:solidFill>
                    <a:srgbClr val="FF0000"/>
                  </a:solidFill>
                </a:rPr>
                <a:t>till EIC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2" name="Picture 31" descr="uli_dis.diagr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29" y="731240"/>
            <a:ext cx="2360081" cy="94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05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0" y="1460718"/>
            <a:ext cx="4866398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90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Constrains on hardware: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573" y="646996"/>
            <a:ext cx="7181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6510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53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sz="2400" dirty="0"/>
              <a:t>The influence of the initial state in AA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                   </a:t>
            </a:r>
            <a:fld id="{D8AB687D-7754-8045-A896-36BD23FBD8D8}" type="slidenum">
              <a:rPr lang="en-US" smtClean="0"/>
              <a:t>35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742951"/>
            <a:ext cx="3406931" cy="6002862"/>
            <a:chOff x="329982" y="745067"/>
            <a:chExt cx="3406931" cy="600286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27" b="7031"/>
            <a:stretch/>
          </p:blipFill>
          <p:spPr>
            <a:xfrm>
              <a:off x="329982" y="2650066"/>
              <a:ext cx="3200400" cy="189173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44" b="7566"/>
            <a:stretch/>
          </p:blipFill>
          <p:spPr>
            <a:xfrm>
              <a:off x="536513" y="4870799"/>
              <a:ext cx="3200400" cy="187713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17" b="7912"/>
            <a:stretch/>
          </p:blipFill>
          <p:spPr>
            <a:xfrm>
              <a:off x="405146" y="745067"/>
              <a:ext cx="3200400" cy="1863263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-54815" y="622300"/>
            <a:ext cx="156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/>
                <a:cs typeface="Comic Sans MS"/>
              </a:rPr>
              <a:t>IP-GLASMA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65395" y="2722034"/>
            <a:ext cx="122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/>
                <a:cs typeface="Comic Sans MS"/>
              </a:rPr>
              <a:t>KLN-CGC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54818" y="4588941"/>
            <a:ext cx="1610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latin typeface="Comic Sans MS"/>
                <a:cs typeface="Comic Sans MS"/>
              </a:rPr>
              <a:t>Glauber</a:t>
            </a:r>
            <a:endParaRPr lang="en-US" b="1" dirty="0" smtClean="0">
              <a:latin typeface="Comic Sans MS"/>
              <a:cs typeface="Comic Sans MS"/>
            </a:endParaRPr>
          </a:p>
          <a:p>
            <a:pPr algn="ctr"/>
            <a:r>
              <a:rPr lang="en-US" b="1" dirty="0" smtClean="0">
                <a:latin typeface="Comic Sans MS"/>
                <a:cs typeface="Comic Sans MS"/>
              </a:rPr>
              <a:t>Wood-Saxon</a:t>
            </a:r>
            <a:endParaRPr lang="en-US" b="1" dirty="0">
              <a:latin typeface="Comic Sans MS"/>
              <a:cs typeface="Comic Sans MS"/>
            </a:endParaRPr>
          </a:p>
        </p:txBody>
      </p:sp>
      <p:pic>
        <p:nvPicPr>
          <p:cNvPr id="13" name="Picture 12" descr="1202_8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0" t="62809" r="30342" b="7716"/>
          <a:stretch/>
        </p:blipFill>
        <p:spPr>
          <a:xfrm>
            <a:off x="3255270" y="1411540"/>
            <a:ext cx="3962403" cy="24179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87752" y="647701"/>
            <a:ext cx="4530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AdS</a:t>
            </a:r>
            <a: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/CFT predicts for a perfect fluid:</a:t>
            </a:r>
            <a:b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</a:br>
            <a:r>
              <a:rPr lang="en-US" b="1" dirty="0" err="1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η</a:t>
            </a:r>
            <a: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/s = 1/(4π) ~ </a:t>
            </a:r>
            <a:r>
              <a:rPr lang="en-US" b="1" dirty="0" smtClean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0.08</a:t>
            </a:r>
            <a:endParaRPr lang="en-US" b="1" dirty="0">
              <a:solidFill>
                <a:srgbClr val="322F31"/>
              </a:solidFill>
              <a:latin typeface="Comic Sans MS"/>
              <a:ea typeface="ＭＳ Ｐゴシック" charset="0"/>
              <a:cs typeface="Comic Sans M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1834" y="1227666"/>
            <a:ext cx="38682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Schenke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, </a:t>
            </a:r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Tribedy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, </a:t>
            </a:r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Venugopalan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 arXiv:</a:t>
            </a:r>
            <a:r>
              <a:rPr lang="en-US" sz="1200" b="1" dirty="0" smtClean="0">
                <a:latin typeface="Comic Sans MS"/>
                <a:ea typeface="ＭＳ Ｐゴシック" charset="0"/>
                <a:cs typeface="Comic Sans MS"/>
              </a:rPr>
              <a:t>1202.6646</a:t>
            </a:r>
            <a:endParaRPr lang="en-US" sz="1200" b="1" dirty="0">
              <a:latin typeface="Comic Sans MS"/>
              <a:ea typeface="ＭＳ Ｐゴシック" charset="0"/>
              <a:cs typeface="Comic Sans M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2257" y="1982400"/>
            <a:ext cx="19287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Different </a:t>
            </a:r>
            <a:endParaRPr lang="en-US" sz="1600" b="1" dirty="0" smtClean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initial state 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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different </a:t>
            </a:r>
            <a:endParaRPr lang="en-US" sz="1600" b="1" dirty="0" smtClean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fluctuation scales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181" y="3527843"/>
            <a:ext cx="3450819" cy="333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7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</a:t>
            </a:r>
            <a:r>
              <a:rPr lang="en-US" dirty="0" smtClean="0"/>
              <a:t>Observables </a:t>
            </a:r>
            <a:r>
              <a:rPr lang="en-US" dirty="0"/>
              <a:t>for Saturation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8783" y="462308"/>
            <a:ext cx="25659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Comic Sans MS"/>
                <a:cs typeface="Comic Sans MS"/>
              </a:rPr>
              <a:t>Diffraction:</a:t>
            </a: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293343" y="4778375"/>
            <a:ext cx="8229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dirty="0" err="1">
                <a:latin typeface="Comic Sans MS"/>
                <a:cs typeface="Comic Sans MS"/>
              </a:rPr>
              <a:t>x</a:t>
            </a:r>
            <a:r>
              <a:rPr lang="en-US" baseline="-25000" dirty="0" err="1">
                <a:latin typeface="Comic Sans MS"/>
                <a:cs typeface="Comic Sans MS"/>
              </a:rPr>
              <a:t>IP</a:t>
            </a:r>
            <a:r>
              <a:rPr lang="en-US" dirty="0">
                <a:latin typeface="Comic Sans MS"/>
                <a:cs typeface="Comic Sans MS"/>
              </a:rPr>
              <a:t>: Momentum fraction of the </a:t>
            </a:r>
            <a:r>
              <a:rPr lang="ja-JP" altLang="en-US" dirty="0">
                <a:latin typeface="Comic Sans MS"/>
                <a:cs typeface="Comic Sans MS"/>
              </a:rPr>
              <a:t>“</a:t>
            </a:r>
            <a:r>
              <a:rPr lang="en-US" dirty="0" err="1">
                <a:latin typeface="Comic Sans MS"/>
                <a:cs typeface="Comic Sans MS"/>
              </a:rPr>
              <a:t>Pomeron</a:t>
            </a:r>
            <a:r>
              <a:rPr lang="ja-JP" altLang="en-US" dirty="0">
                <a:latin typeface="Comic Sans MS"/>
                <a:cs typeface="Comic Sans MS"/>
              </a:rPr>
              <a:t>”</a:t>
            </a:r>
            <a:r>
              <a:rPr lang="en-US" dirty="0">
                <a:latin typeface="Comic Sans MS"/>
                <a:cs typeface="Comic Sans MS"/>
              </a:rPr>
              <a:t> with </a:t>
            </a:r>
            <a:r>
              <a:rPr lang="en-US" dirty="0" smtClean="0">
                <a:latin typeface="Comic Sans MS"/>
                <a:cs typeface="Comic Sans MS"/>
              </a:rPr>
              <a:t>respect to </a:t>
            </a:r>
            <a:r>
              <a:rPr lang="en-US" dirty="0">
                <a:latin typeface="Comic Sans MS"/>
                <a:cs typeface="Comic Sans MS"/>
              </a:rPr>
              <a:t>the hadron. 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>
                <a:latin typeface="Comic Sans MS"/>
                <a:cs typeface="Comic Sans MS"/>
              </a:rPr>
              <a:t> </a:t>
            </a:r>
            <a:r>
              <a:rPr lang="en-US" dirty="0" smtClean="0">
                <a:latin typeface="Comic Sans MS"/>
                <a:cs typeface="Comic Sans MS"/>
              </a:rPr>
              <a:t>    The </a:t>
            </a:r>
            <a:r>
              <a:rPr lang="en-US" dirty="0">
                <a:latin typeface="Comic Sans MS"/>
                <a:cs typeface="Comic Sans MS"/>
              </a:rPr>
              <a:t>rapidity gap between produced  </a:t>
            </a:r>
            <a:r>
              <a:rPr lang="en-US" dirty="0" smtClean="0">
                <a:latin typeface="Comic Sans MS"/>
                <a:cs typeface="Comic Sans MS"/>
              </a:rPr>
              <a:t>particles </a:t>
            </a:r>
            <a:r>
              <a:rPr lang="en-US" dirty="0">
                <a:latin typeface="Comic Sans MS"/>
                <a:cs typeface="Comic Sans MS"/>
              </a:rPr>
              <a:t>and the proton or 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>
                <a:latin typeface="Comic Sans MS"/>
                <a:cs typeface="Comic Sans MS"/>
              </a:rPr>
              <a:t> </a:t>
            </a:r>
            <a:r>
              <a:rPr lang="en-US" dirty="0" smtClean="0">
                <a:latin typeface="Comic Sans MS"/>
                <a:cs typeface="Comic Sans MS"/>
              </a:rPr>
              <a:t>    nucleus </a:t>
            </a:r>
            <a:r>
              <a:rPr lang="en-US" dirty="0">
                <a:latin typeface="Comic Sans MS"/>
                <a:cs typeface="Comic Sans MS"/>
              </a:rPr>
              <a:t>is 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Y 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~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ln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(1/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x</a:t>
            </a:r>
            <a:r>
              <a:rPr lang="en-US" baseline="-25000" dirty="0" err="1">
                <a:solidFill>
                  <a:srgbClr val="0000FF"/>
                </a:solidFill>
                <a:latin typeface="Comic Sans MS"/>
                <a:cs typeface="Comic Sans MS"/>
              </a:rPr>
              <a:t>IP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 )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293343" y="4200525"/>
            <a:ext cx="822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Comic Sans MS"/>
                <a:ea typeface="+mn-ea"/>
                <a:cs typeface="Comic Sans MS"/>
              </a:rPr>
              <a:t>M</a:t>
            </a:r>
            <a:r>
              <a:rPr lang="en-US" baseline="-25000" dirty="0">
                <a:latin typeface="Comic Sans MS"/>
                <a:ea typeface="+mn-ea"/>
                <a:cs typeface="Comic Sans MS"/>
              </a:rPr>
              <a:t>X</a:t>
            </a:r>
            <a:r>
              <a:rPr lang="en-US" baseline="30000" dirty="0">
                <a:latin typeface="Comic Sans MS"/>
                <a:ea typeface="+mn-ea"/>
                <a:cs typeface="Comic Sans MS"/>
              </a:rPr>
              <a:t>2</a:t>
            </a:r>
            <a:r>
              <a:rPr lang="en-US" dirty="0">
                <a:latin typeface="Comic Sans MS"/>
                <a:ea typeface="+mn-ea"/>
                <a:cs typeface="Comic Sans MS"/>
              </a:rPr>
              <a:t>: Squared mass is the diffractive final state</a:t>
            </a: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3" r="-2083"/>
          <a:stretch>
            <a:fillRect/>
          </a:stretch>
        </p:blipFill>
        <p:spPr bwMode="auto">
          <a:xfrm>
            <a:off x="457200" y="517525"/>
            <a:ext cx="32385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118045" y="205422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Diffractive events are indicative of a color neutral exchange between the virtual photon and the proton or nucleus over several units in rapidity.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d-Imaging of Nuclei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37</a:t>
            </a:fld>
            <a:endParaRPr lang="en-US"/>
          </a:p>
        </p:txBody>
      </p:sp>
      <p:grpSp>
        <p:nvGrpSpPr>
          <p:cNvPr id="5" name="Group 304"/>
          <p:cNvGrpSpPr/>
          <p:nvPr/>
        </p:nvGrpSpPr>
        <p:grpSpPr>
          <a:xfrm>
            <a:off x="233043" y="1595616"/>
            <a:ext cx="7032513" cy="348813"/>
            <a:chOff x="0" y="62454"/>
            <a:chExt cx="7032511" cy="348811"/>
          </a:xfrm>
        </p:grpSpPr>
        <p:sp>
          <p:nvSpPr>
            <p:cNvPr id="6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Diffractive vector meson production:</a:t>
              </a:r>
            </a:p>
          </p:txBody>
        </p:sp>
        <p:sp>
          <p:nvSpPr>
            <p:cNvPr id="7" name="Shape 303"/>
            <p:cNvSpPr/>
            <p:nvPr/>
          </p:nvSpPr>
          <p:spPr>
            <a:xfrm>
              <a:off x="3837326" y="62454"/>
              <a:ext cx="3195185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+ Au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+ J/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φ, ρ</a:t>
              </a:r>
            </a:p>
          </p:txBody>
        </p:sp>
      </p:grpSp>
      <p:sp>
        <p:nvSpPr>
          <p:cNvPr id="8" name="Shape 305"/>
          <p:cNvSpPr/>
          <p:nvPr/>
        </p:nvSpPr>
        <p:spPr>
          <a:xfrm>
            <a:off x="269329" y="192672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Momentum transfer </a:t>
            </a:r>
            <a:r>
              <a:rPr sz="1600" i="1" dirty="0">
                <a:uFill>
                  <a:solidFill/>
                </a:uFill>
                <a:latin typeface="Comic Sans MS"/>
                <a:cs typeface="Comic Sans MS"/>
              </a:rPr>
              <a:t>t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= |</a:t>
            </a: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p</a:t>
            </a:r>
            <a:r>
              <a:rPr sz="1600" baseline="-5999" dirty="0">
                <a:uFill>
                  <a:solidFill/>
                </a:uFill>
                <a:latin typeface="Comic Sans MS"/>
                <a:cs typeface="Comic Sans MS"/>
              </a:rPr>
              <a:t>Au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-</a:t>
            </a: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p</a:t>
            </a:r>
            <a:r>
              <a:rPr sz="1600" baseline="-5999" dirty="0">
                <a:uFill>
                  <a:solidFill/>
                </a:uFill>
                <a:latin typeface="Comic Sans MS"/>
                <a:cs typeface="Comic Sans MS"/>
              </a:rPr>
              <a:t>Au</a:t>
            </a:r>
            <a:r>
              <a:rPr sz="1600" baseline="-5999" dirty="0">
                <a:uFill>
                  <a:solidFill/>
                </a:uFill>
                <a:latin typeface="Comic Sans MS"/>
                <a:ea typeface="Symbol"/>
                <a:cs typeface="Comic Sans MS"/>
                <a:sym typeface="Symbol"/>
              </a:rPr>
              <a:t>′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|</a:t>
            </a:r>
            <a:r>
              <a:rPr sz="1600" baseline="31999" dirty="0">
                <a:uFill>
                  <a:solidFill/>
                </a:uFill>
                <a:latin typeface="Comic Sans MS"/>
                <a:cs typeface="Comic Sans MS"/>
              </a:rPr>
              <a:t>2 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conjugate to </a:t>
            </a:r>
            <a:r>
              <a:rPr sz="1600" i="1" dirty="0">
                <a:uFill>
                  <a:solidFill/>
                </a:uFill>
                <a:latin typeface="Comic Sans MS"/>
                <a:cs typeface="Comic Sans MS"/>
              </a:rPr>
              <a:t>b</a:t>
            </a:r>
            <a:r>
              <a:rPr sz="1600" i="1" baseline="-5999" dirty="0">
                <a:uFill>
                  <a:solidFill/>
                </a:uFill>
                <a:latin typeface="Comic Sans MS"/>
                <a:cs typeface="Comic Sans MS"/>
              </a:rPr>
              <a:t>T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</a:t>
            </a:r>
          </a:p>
        </p:txBody>
      </p:sp>
      <p:sp>
        <p:nvSpPr>
          <p:cNvPr id="9" name="Shape 306"/>
          <p:cNvSpPr/>
          <p:nvPr/>
        </p:nvSpPr>
        <p:spPr>
          <a:xfrm>
            <a:off x="176801" y="478172"/>
            <a:ext cx="7567677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1950-60: 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Ongoing: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EIC ⇒ 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spatial </a:t>
            </a:r>
            <a:r>
              <a:rPr lang="en-US"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g</a:t>
            </a:r>
            <a:r>
              <a:rPr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luon </a:t>
            </a: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distribution in </a:t>
            </a:r>
            <a:r>
              <a:rPr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nuclei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  <a:sym typeface="Wingdings"/>
              </a:rPr>
              <a:t> Saturated or non-saturated ?</a:t>
            </a:r>
            <a:endParaRPr sz="1600" dirty="0">
              <a:solidFill>
                <a:srgbClr val="0000FF"/>
              </a:solidFill>
              <a:uFill>
                <a:solidFill/>
              </a:uFill>
              <a:latin typeface="Comic Sans MS"/>
              <a:cs typeface="Comic Sans MS"/>
            </a:endParaRPr>
          </a:p>
        </p:txBody>
      </p:sp>
      <p:sp>
        <p:nvSpPr>
          <p:cNvPr id="10" name="Shape 307"/>
          <p:cNvSpPr/>
          <p:nvPr/>
        </p:nvSpPr>
        <p:spPr>
          <a:xfrm>
            <a:off x="196758" y="126405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Method: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3488"/>
            <a:ext cx="4660900" cy="3200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29" y="2416299"/>
            <a:ext cx="4699000" cy="3098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9541" y="5575886"/>
            <a:ext cx="8119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  <a:latin typeface="Comic Sans MS"/>
                <a:cs typeface="Comic Sans MS"/>
              </a:rPr>
              <a:t>Only </a:t>
            </a:r>
            <a:r>
              <a:rPr lang="en-US" sz="24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sz="2400" dirty="0" smtClean="0">
                <a:solidFill>
                  <a:srgbClr val="0000FF"/>
                </a:solidFill>
                <a:latin typeface="Comic Sans MS"/>
                <a:cs typeface="Comic Sans MS"/>
              </a:rPr>
              <a:t> has enough phase space to map out the 3d gluon distribution in the  saturation regime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5228" y="1090136"/>
            <a:ext cx="198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knowledge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361688" y="1111250"/>
            <a:ext cx="236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EIC: √s = 32, 39, 45 GeV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02928" y="1103868"/>
            <a:ext cx="238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EIC: </a:t>
            </a:r>
            <a:r>
              <a:rPr lang="en-US" dirty="0" smtClean="0"/>
              <a:t>√s</a:t>
            </a:r>
            <a:r>
              <a:rPr lang="en-US" dirty="0"/>
              <a:t> </a:t>
            </a:r>
            <a:r>
              <a:rPr lang="en-US" dirty="0" smtClean="0"/>
              <a:t>= 63, 78, 89 GeV </a:t>
            </a:r>
            <a:endParaRPr 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sea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3200" y="6590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1948" y="1410949"/>
            <a:ext cx="8484852" cy="4676663"/>
            <a:chOff x="201948" y="1410949"/>
            <a:chExt cx="8484852" cy="4676663"/>
          </a:xfrm>
        </p:grpSpPr>
        <p:pic>
          <p:nvPicPr>
            <p:cNvPr id="6" name="Picture 5" descr="Pb_allsets2_Baseline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34086" r="-5335" b="33287"/>
            <a:stretch/>
          </p:blipFill>
          <p:spPr>
            <a:xfrm>
              <a:off x="201948" y="1446768"/>
              <a:ext cx="2617452" cy="4640844"/>
            </a:xfrm>
            <a:prstGeom prst="rect">
              <a:avLst/>
            </a:prstGeom>
          </p:spPr>
        </p:pic>
        <p:pic>
          <p:nvPicPr>
            <p:cNvPr id="7" name="Picture 6" descr="Pb_allsets2_JLEI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041" b="33418"/>
            <a:stretch/>
          </p:blipFill>
          <p:spPr>
            <a:xfrm>
              <a:off x="3227689" y="1466849"/>
              <a:ext cx="2461911" cy="4585818"/>
            </a:xfrm>
            <a:prstGeom prst="rect">
              <a:avLst/>
            </a:prstGeom>
          </p:spPr>
        </p:pic>
        <p:pic>
          <p:nvPicPr>
            <p:cNvPr id="13" name="Picture 12" descr="Pb_allsets2_eRHI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63" b="33719"/>
            <a:stretch/>
          </p:blipFill>
          <p:spPr>
            <a:xfrm>
              <a:off x="6177508" y="1410949"/>
              <a:ext cx="2509292" cy="46563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87400" y="15367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u-bar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7400" y="38354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d</a:t>
              </a:r>
              <a:r>
                <a:rPr lang="en-US" sz="2400" dirty="0" smtClean="0">
                  <a:solidFill>
                    <a:srgbClr val="FF0000"/>
                  </a:solidFill>
                </a:rPr>
                <a:t>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276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27600" y="52451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9121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912100" y="5311775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341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</a:t>
            </a:r>
            <a:r>
              <a:rPr lang="en-GB" sz="2900" b="1" dirty="0">
                <a:solidFill>
                  <a:srgbClr val="FF0000"/>
                </a:solidFill>
              </a:rPr>
              <a:t>P</a:t>
            </a:r>
            <a:r>
              <a:rPr lang="en-GB" sz="2900" b="1" dirty="0" smtClean="0">
                <a:solidFill>
                  <a:srgbClr val="FF0000"/>
                </a:solidFill>
              </a:rPr>
              <a:t>hysics </a:t>
            </a:r>
            <a:r>
              <a:rPr lang="en-GB" sz="2900" b="1" dirty="0">
                <a:solidFill>
                  <a:srgbClr val="FF0000"/>
                </a:solidFill>
              </a:rPr>
              <a:t>G</a:t>
            </a:r>
            <a:r>
              <a:rPr lang="en-GB" sz="2900" b="1" dirty="0" smtClean="0">
                <a:solidFill>
                  <a:srgbClr val="FF0000"/>
                </a:solidFill>
              </a:rPr>
              <a:t>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08978" y="812570"/>
            <a:ext cx="8927290" cy="1422163"/>
            <a:chOff x="108978" y="812570"/>
            <a:chExt cx="8927290" cy="1422163"/>
          </a:xfrm>
        </p:grpSpPr>
        <p:sp>
          <p:nvSpPr>
            <p:cNvPr id="9" name="Abgerundetes Rechteck 10"/>
            <p:cNvSpPr/>
            <p:nvPr/>
          </p:nvSpPr>
          <p:spPr>
            <a:xfrm>
              <a:off x="136586" y="841321"/>
              <a:ext cx="6688058" cy="139341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0" name="Textfeld 13"/>
            <p:cNvSpPr txBox="1"/>
            <p:nvPr/>
          </p:nvSpPr>
          <p:spPr>
            <a:xfrm>
              <a:off x="481566" y="812570"/>
              <a:ext cx="63430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</a:t>
              </a:r>
              <a:r>
                <a:rPr lang="en-US" sz="2000" dirty="0" smtClean="0"/>
                <a:t>gluons, </a:t>
              </a:r>
              <a:r>
                <a:rPr lang="en-US" sz="2000" dirty="0"/>
                <a:t>and their </a:t>
              </a:r>
              <a:r>
                <a:rPr lang="en-US" sz="2000" dirty="0" smtClean="0"/>
                <a:t>spins, </a:t>
              </a:r>
              <a:r>
                <a:rPr lang="en-US" sz="2000" dirty="0">
                  <a:solidFill>
                    <a:srgbClr val="FF0000"/>
                  </a:solidFill>
                </a:rPr>
                <a:t>distributed</a:t>
              </a:r>
            </a:p>
            <a:p>
              <a:r>
                <a:rPr lang="en-US" sz="2000" dirty="0">
                  <a:solidFill>
                    <a:srgbClr val="FF0000"/>
                  </a:solidFill>
                </a:rPr>
                <a:t>in space and momentum</a:t>
              </a:r>
              <a:r>
                <a:rPr lang="en-US" sz="2000" dirty="0"/>
                <a:t>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1" name="Gruppierung 7"/>
            <p:cNvGrpSpPr/>
            <p:nvPr/>
          </p:nvGrpSpPr>
          <p:grpSpPr>
            <a:xfrm>
              <a:off x="108978" y="1441512"/>
              <a:ext cx="943454" cy="539518"/>
              <a:chOff x="-75398" y="1886000"/>
              <a:chExt cx="1069596" cy="811953"/>
            </a:xfrm>
          </p:grpSpPr>
          <p:pic>
            <p:nvPicPr>
              <p:cNvPr id="14" name="Bild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5398" y="1886000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2" name="Textfeld 17"/>
            <p:cNvSpPr txBox="1"/>
            <p:nvPr/>
          </p:nvSpPr>
          <p:spPr>
            <a:xfrm>
              <a:off x="567238" y="1438506"/>
              <a:ext cx="476725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How do the </a:t>
              </a:r>
              <a:r>
                <a:rPr lang="en-US" sz="1600" dirty="0">
                  <a:solidFill>
                    <a:srgbClr val="0000FF"/>
                  </a:solidFill>
                </a:rPr>
                <a:t>nucleon properties emerge </a:t>
              </a:r>
              <a:r>
                <a:rPr lang="en-US" sz="1600" dirty="0"/>
                <a:t>from them and</a:t>
              </a:r>
            </a:p>
            <a:p>
              <a:r>
                <a:rPr lang="en-US" sz="1600" dirty="0"/>
                <a:t>their interactions?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>
              <a:alphaModFix/>
            </a:blip>
            <a:srcRect/>
            <a:stretch>
              <a:fillRect/>
            </a:stretch>
          </p:blipFill>
          <p:spPr bwMode="auto">
            <a:xfrm>
              <a:off x="6917103" y="1045281"/>
              <a:ext cx="2119165" cy="90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15"/>
          <p:cNvGrpSpPr/>
          <p:nvPr/>
        </p:nvGrpSpPr>
        <p:grpSpPr>
          <a:xfrm>
            <a:off x="136586" y="2358595"/>
            <a:ext cx="9052011" cy="1556522"/>
            <a:chOff x="114469" y="4451061"/>
            <a:chExt cx="9052011" cy="1556522"/>
          </a:xfrm>
        </p:grpSpPr>
        <p:grpSp>
          <p:nvGrpSpPr>
            <p:cNvPr id="17" name="Gruppierung 48"/>
            <p:cNvGrpSpPr/>
            <p:nvPr/>
          </p:nvGrpSpPr>
          <p:grpSpPr>
            <a:xfrm>
              <a:off x="114469" y="4451061"/>
              <a:ext cx="6710176" cy="1556522"/>
              <a:chOff x="114469" y="4696598"/>
              <a:chExt cx="6710176" cy="1735649"/>
            </a:xfrm>
          </p:grpSpPr>
          <p:sp>
            <p:nvSpPr>
              <p:cNvPr id="25" name="Abgerundetes Rechteck 11"/>
              <p:cNvSpPr/>
              <p:nvPr/>
            </p:nvSpPr>
            <p:spPr>
              <a:xfrm>
                <a:off x="148168" y="4696598"/>
                <a:ext cx="6676477" cy="1735649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uppierung 7"/>
              <p:cNvGrpSpPr/>
              <p:nvPr/>
            </p:nvGrpSpPr>
            <p:grpSpPr>
              <a:xfrm>
                <a:off x="114469" y="5196482"/>
                <a:ext cx="3217775" cy="572445"/>
                <a:chOff x="-2956041" y="1936192"/>
                <a:chExt cx="3950239" cy="761761"/>
              </a:xfrm>
            </p:grpSpPr>
            <p:pic>
              <p:nvPicPr>
                <p:cNvPr id="33" name="Bild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56041" y="1936192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4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27" name="Textfeld 39"/>
              <p:cNvSpPr txBox="1"/>
              <p:nvPr/>
            </p:nvSpPr>
            <p:spPr>
              <a:xfrm>
                <a:off x="567238" y="5737642"/>
                <a:ext cx="6163763" cy="652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Does this saturation </a:t>
                </a:r>
                <a:r>
                  <a:rPr lang="en-US" sz="1600" b="0" dirty="0" smtClean="0"/>
                  <a:t>give rise to 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a gluonic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matter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with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universal properties</a:t>
                </a:r>
                <a:r>
                  <a:rPr lang="en-US" sz="1600" b="0" dirty="0"/>
                  <a:t> in </a:t>
                </a:r>
                <a:r>
                  <a:rPr lang="en-US" sz="1600" dirty="0" smtClean="0"/>
                  <a:t>all nuclei, even proton</a:t>
                </a:r>
                <a:r>
                  <a:rPr lang="en-US" sz="1600" b="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34560" y="5715565"/>
                <a:ext cx="3197684" cy="716682"/>
                <a:chOff x="-2931376" y="1744261"/>
                <a:chExt cx="3925574" cy="953692"/>
              </a:xfrm>
            </p:grpSpPr>
            <p:pic>
              <p:nvPicPr>
                <p:cNvPr id="31" name="Bild 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31376" y="1744261"/>
                  <a:ext cx="495300" cy="698502"/>
                </a:xfrm>
                <a:prstGeom prst="rect">
                  <a:avLst/>
                </a:prstGeom>
              </p:spPr>
            </p:pic>
            <p:sp>
              <p:nvSpPr>
                <p:cNvPr id="32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29" name="Textfeld 34"/>
              <p:cNvSpPr txBox="1"/>
              <p:nvPr/>
            </p:nvSpPr>
            <p:spPr>
              <a:xfrm>
                <a:off x="542020" y="4745403"/>
                <a:ext cx="4899874" cy="446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What happens to the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gluon density in nuclei</a:t>
                </a:r>
                <a:r>
                  <a:rPr lang="en-US" sz="2000" dirty="0"/>
                  <a:t>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30" name="Textfeld 47"/>
              <p:cNvSpPr txBox="1"/>
              <p:nvPr/>
            </p:nvSpPr>
            <p:spPr>
              <a:xfrm>
                <a:off x="571265" y="5315623"/>
                <a:ext cx="6159736" cy="377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Does it </a:t>
                </a:r>
                <a:r>
                  <a:rPr lang="en-US" sz="1600" dirty="0">
                    <a:solidFill>
                      <a:srgbClr val="0000FF"/>
                    </a:solidFill>
                  </a:rPr>
                  <a:t>saturate at high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energy</a:t>
                </a:r>
                <a:r>
                  <a:rPr lang="en-US" sz="160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847797" y="4870546"/>
              <a:ext cx="2318683" cy="1074882"/>
              <a:chOff x="5813341" y="5242532"/>
              <a:chExt cx="2318683" cy="1074882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13341" y="5637032"/>
                <a:ext cx="1050289" cy="634107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09903" y="5642384"/>
                <a:ext cx="1070462" cy="628755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5859383" y="5242532"/>
                <a:ext cx="7371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/>
                  <a:t>gluon </a:t>
                </a:r>
              </a:p>
              <a:p>
                <a:pPr algn="ctr"/>
                <a:r>
                  <a:rPr lang="en-US" sz="1200" dirty="0"/>
                  <a:t>emission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861840" y="5248630"/>
                <a:ext cx="12701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gluon recombination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740386" y="5578885"/>
                <a:ext cx="37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80"/>
                    </a:solidFill>
                  </a:rPr>
                  <a:t>?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739458" y="5855749"/>
                <a:ext cx="364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rgbClr val="FF0080"/>
                    </a:solidFill>
                  </a:rPr>
                  <a:t>=</a:t>
                </a:r>
                <a:endParaRPr lang="en-US" sz="2400" b="1" dirty="0" smtClean="0">
                  <a:solidFill>
                    <a:srgbClr val="FF0080"/>
                  </a:solidFill>
                </a:endParaRPr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156677" y="4042870"/>
            <a:ext cx="8702851" cy="2279708"/>
            <a:chOff x="108978" y="2478384"/>
            <a:chExt cx="8702851" cy="2279708"/>
          </a:xfrm>
        </p:grpSpPr>
        <p:grpSp>
          <p:nvGrpSpPr>
            <p:cNvPr id="36" name="Group 35"/>
            <p:cNvGrpSpPr/>
            <p:nvPr/>
          </p:nvGrpSpPr>
          <p:grpSpPr>
            <a:xfrm>
              <a:off x="108978" y="2478384"/>
              <a:ext cx="6715667" cy="2279708"/>
              <a:chOff x="176722" y="772349"/>
              <a:chExt cx="6693292" cy="2441678"/>
            </a:xfrm>
          </p:grpSpPr>
          <p:sp>
            <p:nvSpPr>
              <p:cNvPr id="40" name="Abgerundetes Rechteck 10"/>
              <p:cNvSpPr/>
              <p:nvPr/>
            </p:nvSpPr>
            <p:spPr>
              <a:xfrm>
                <a:off x="202219" y="773114"/>
                <a:ext cx="6667795" cy="2440913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1" name="Textfeld 13"/>
              <p:cNvSpPr txBox="1"/>
              <p:nvPr/>
            </p:nvSpPr>
            <p:spPr>
              <a:xfrm>
                <a:off x="520803" y="772349"/>
                <a:ext cx="6255879" cy="75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How </a:t>
                </a:r>
                <a:r>
                  <a:rPr lang="en-US" sz="2000" dirty="0" smtClean="0"/>
                  <a:t>does a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dense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nuclear environment </a:t>
                </a:r>
                <a:r>
                  <a:rPr lang="en-US" sz="2000" dirty="0"/>
                  <a:t>affect the </a:t>
                </a:r>
                <a:r>
                  <a:rPr lang="en-US" sz="2000" dirty="0" smtClean="0"/>
                  <a:t>quarks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gluons,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their correlations and their interactions?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42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48" name="Bild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49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43" name="Gruppierung 7"/>
              <p:cNvGrpSpPr/>
              <p:nvPr/>
            </p:nvGrpSpPr>
            <p:grpSpPr>
              <a:xfrm>
                <a:off x="176722" y="2044699"/>
                <a:ext cx="871268" cy="922417"/>
                <a:chOff x="-75398" y="1470479"/>
                <a:chExt cx="1069596" cy="1227474"/>
              </a:xfrm>
            </p:grpSpPr>
            <p:pic>
              <p:nvPicPr>
                <p:cNvPr id="46" name="Bild 20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470479"/>
                  <a:ext cx="495300" cy="698499"/>
                </a:xfrm>
                <a:prstGeom prst="rect">
                  <a:avLst/>
                </a:prstGeom>
              </p:spPr>
            </p:pic>
            <p:sp>
              <p:nvSpPr>
                <p:cNvPr id="47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4" name="Textfeld 22"/>
              <p:cNvSpPr txBox="1"/>
              <p:nvPr/>
            </p:nvSpPr>
            <p:spPr>
              <a:xfrm>
                <a:off x="637469" y="1533776"/>
                <a:ext cx="6176762" cy="626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color-charged quarks and gluons, and colorless jets, </a:t>
                </a:r>
                <a:r>
                  <a:rPr lang="en-US" sz="1600" dirty="0">
                    <a:solidFill>
                      <a:srgbClr val="0000FF"/>
                    </a:solidFill>
                  </a:rPr>
                  <a:t>interact with a nuclear medium</a:t>
                </a:r>
                <a:r>
                  <a:rPr lang="en-US" sz="1600" dirty="0">
                    <a:solidFill>
                      <a:srgbClr val="292934"/>
                    </a:solidFill>
                  </a:rPr>
                  <a:t>?</a:t>
                </a:r>
              </a:p>
            </p:txBody>
          </p:sp>
          <p:sp>
            <p:nvSpPr>
              <p:cNvPr id="45" name="Textfeld 17"/>
              <p:cNvSpPr txBox="1"/>
              <p:nvPr/>
            </p:nvSpPr>
            <p:spPr>
              <a:xfrm>
                <a:off x="637469" y="2101701"/>
                <a:ext cx="6176762" cy="626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the </a:t>
                </a:r>
                <a:r>
                  <a:rPr lang="en-US" sz="1600" dirty="0">
                    <a:solidFill>
                      <a:srgbClr val="0000FF"/>
                    </a:solidFill>
                  </a:rPr>
                  <a:t>confined hadronic states emerge </a:t>
                </a:r>
                <a:r>
                  <a:rPr lang="en-US" sz="1600" dirty="0">
                    <a:solidFill>
                      <a:srgbClr val="292934"/>
                    </a:solidFill>
                  </a:rPr>
                  <a:t>from these quarks and gluons? </a:t>
                </a: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8200" y="2669964"/>
              <a:ext cx="1623629" cy="1647973"/>
            </a:xfrm>
            <a:prstGeom prst="rect">
              <a:avLst/>
            </a:prstGeom>
          </p:spPr>
        </p:pic>
        <p:sp>
          <p:nvSpPr>
            <p:cNvPr id="38" name="Textfeld 17"/>
            <p:cNvSpPr txBox="1"/>
            <p:nvPr/>
          </p:nvSpPr>
          <p:spPr>
            <a:xfrm>
              <a:off x="571265" y="4317938"/>
              <a:ext cx="6197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en-US" sz="1600" dirty="0">
                  <a:solidFill>
                    <a:srgbClr val="292934"/>
                  </a:solidFill>
                </a:rPr>
                <a:t>How do the quark-gluon </a:t>
              </a:r>
              <a:r>
                <a:rPr lang="en-US" sz="1600" dirty="0">
                  <a:solidFill>
                    <a:srgbClr val="0000FF"/>
                  </a:solidFill>
                </a:rPr>
                <a:t>interactions create nuclear binding?</a:t>
              </a:r>
            </a:p>
          </p:txBody>
        </p:sp>
        <p:pic>
          <p:nvPicPr>
            <p:cNvPr id="39" name="Bild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78" y="4224387"/>
              <a:ext cx="404809" cy="4900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29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DIS-Kinematics_revised copy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498" y="676276"/>
            <a:ext cx="3835402" cy="3296705"/>
          </a:xfrm>
          <a:prstGeom prst="rect">
            <a:avLst/>
          </a:prstGeom>
          <a:ln w="12700">
            <a:round/>
          </a:ln>
        </p:spPr>
      </p:pic>
      <p:sp>
        <p:nvSpPr>
          <p:cNvPr id="7" name="Rectangle 5"/>
          <p:cNvSpPr>
            <a:spLocks/>
          </p:cNvSpPr>
          <p:nvPr/>
        </p:nvSpPr>
        <p:spPr bwMode="auto">
          <a:xfrm>
            <a:off x="7738548" y="1295391"/>
            <a:ext cx="1231900" cy="67734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resolution power</a:t>
            </a:r>
          </a:p>
        </p:txBody>
      </p:sp>
      <p:sp>
        <p:nvSpPr>
          <p:cNvPr id="8" name="Rectangle 6"/>
          <p:cNvSpPr>
            <a:spLocks/>
          </p:cNvSpPr>
          <p:nvPr/>
        </p:nvSpPr>
        <p:spPr bwMode="auto">
          <a:xfrm>
            <a:off x="4415391" y="2823624"/>
            <a:ext cx="1231900" cy="49530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inelasticity</a:t>
            </a:r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>
            <a:off x="6128807" y="2819392"/>
            <a:ext cx="1380068" cy="85514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momentum fraction of </a:t>
            </a:r>
            <a:r>
              <a:rPr lang="en-US" sz="1400" dirty="0" smtClean="0">
                <a:solidFill>
                  <a:srgbClr val="000000"/>
                </a:solidFill>
                <a:latin typeface="Comic Sans MS" charset="0"/>
                <a:sym typeface="Comic Sans MS" charset="0"/>
              </a:rPr>
              <a:t>struck quark</a:t>
            </a:r>
            <a:endParaRPr lang="en-US" sz="1400" dirty="0">
              <a:solidFill>
                <a:srgbClr val="000000"/>
              </a:solidFill>
              <a:latin typeface="Comic Sans MS" charset="0"/>
              <a:sym typeface="Comic Sans M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0188" y="916717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588453"/>
              </p:ext>
            </p:extLst>
          </p:nvPr>
        </p:nvGraphicFramePr>
        <p:xfrm>
          <a:off x="7612058" y="2131518"/>
          <a:ext cx="1489607" cy="46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5" name="Equation" r:id="rId4" imgW="1231900" imgH="381000" progId="Equation.DSMT4">
                  <p:embed/>
                </p:oleObj>
              </mc:Choice>
              <mc:Fallback>
                <p:oleObj name="Equation" r:id="rId4" imgW="12319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12058" y="2131518"/>
                        <a:ext cx="1489607" cy="460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/>
          </p:cNvSpPr>
          <p:nvPr/>
        </p:nvSpPr>
        <p:spPr bwMode="auto">
          <a:xfrm>
            <a:off x="7682992" y="2821557"/>
            <a:ext cx="1420812" cy="9440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1400" dirty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center-of-mass energy of electron-hadron system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983691"/>
              </p:ext>
            </p:extLst>
          </p:nvPr>
        </p:nvGraphicFramePr>
        <p:xfrm>
          <a:off x="4040188" y="1438275"/>
          <a:ext cx="3429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6" name="Equation" r:id="rId6" imgW="2413000" imgH="317500" progId="Equation.3">
                  <p:embed/>
                </p:oleObj>
              </mc:Choice>
              <mc:Fallback>
                <p:oleObj name="Equation" r:id="rId6" imgW="241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0188" y="1438275"/>
                        <a:ext cx="3429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810120"/>
              </p:ext>
            </p:extLst>
          </p:nvPr>
        </p:nvGraphicFramePr>
        <p:xfrm>
          <a:off x="6338880" y="2038349"/>
          <a:ext cx="966787" cy="675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7" name="Equation" r:id="rId8" imgW="800100" imgH="558800" progId="Equation.DSMT4">
                  <p:embed/>
                </p:oleObj>
              </mc:Choice>
              <mc:Fallback>
                <p:oleObj name="Equation" r:id="rId8" imgW="800100" imgH="55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38880" y="2038349"/>
                        <a:ext cx="966787" cy="675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628932"/>
              </p:ext>
            </p:extLst>
          </p:nvPr>
        </p:nvGraphicFramePr>
        <p:xfrm>
          <a:off x="4042831" y="1964273"/>
          <a:ext cx="2008188" cy="84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8" name="Equation" r:id="rId10" imgW="1778000" imgH="749300" progId="Equation.DSMT4">
                  <p:embed/>
                </p:oleObj>
              </mc:Choice>
              <mc:Fallback>
                <p:oleObj name="Equation" r:id="rId10" imgW="1778000" imgH="749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2831" y="1964273"/>
                        <a:ext cx="2008188" cy="846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357792"/>
              </p:ext>
            </p:extLst>
          </p:nvPr>
        </p:nvGraphicFramePr>
        <p:xfrm>
          <a:off x="6644638" y="4076700"/>
          <a:ext cx="1927861" cy="53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69" name="Equation" r:id="rId12" imgW="1143000" imgH="317500" progId="Equation.3">
                  <p:embed/>
                </p:oleObj>
              </mc:Choice>
              <mc:Fallback>
                <p:oleObj name="Equation" r:id="rId12" imgW="114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44638" y="4076700"/>
                        <a:ext cx="1927861" cy="535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8899" y="4382328"/>
            <a:ext cx="894926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defRPr sz="1800">
                <a:uFillTx/>
              </a:defRPr>
            </a:pPr>
            <a:r>
              <a:rPr lang="en-US" sz="3600" b="1" dirty="0" smtClean="0">
                <a:solidFill>
                  <a:srgbClr val="0000FF"/>
                </a:solidFill>
                <a:uFill>
                  <a:solidFill/>
                </a:uFill>
              </a:rPr>
              <a:t>DIS: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As </a:t>
            </a:r>
            <a:r>
              <a:rPr lang="en-US" sz="2000" dirty="0">
                <a:uFill>
                  <a:solidFill/>
                </a:uFill>
              </a:rPr>
              <a:t>a probe, electron beams </a:t>
            </a:r>
            <a:r>
              <a:rPr lang="en-US" sz="2000" dirty="0" smtClean="0">
                <a:uFill>
                  <a:solidFill/>
                </a:uFill>
              </a:rPr>
              <a:t>provide </a:t>
            </a:r>
            <a:r>
              <a:rPr lang="en-US" sz="2000" dirty="0">
                <a:uFill>
                  <a:solidFill/>
                </a:uFill>
              </a:rPr>
              <a:t>unmatched </a:t>
            </a:r>
            <a:r>
              <a:rPr lang="en-US" sz="2000" dirty="0" smtClean="0">
                <a:uFill>
                  <a:solidFill/>
                </a:uFill>
              </a:rPr>
              <a:t>precision of the electromagnetic interaction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>
                <a:uFill>
                  <a:solidFill/>
                </a:uFill>
              </a:rPr>
              <a:t>Direct, model independent</a:t>
            </a:r>
            <a:r>
              <a:rPr lang="en-US" sz="2000" dirty="0" smtClean="0">
                <a:uFill>
                  <a:solidFill/>
                </a:uFill>
              </a:rPr>
              <a:t>, determination </a:t>
            </a:r>
            <a:r>
              <a:rPr lang="en-US" sz="2000" dirty="0">
                <a:uFill>
                  <a:solidFill/>
                </a:uFill>
              </a:rPr>
              <a:t>of </a:t>
            </a:r>
            <a:r>
              <a:rPr lang="en-US" sz="2000" dirty="0" smtClean="0">
                <a:uFill>
                  <a:solidFill/>
                </a:uFill>
              </a:rPr>
              <a:t>kinematics of </a:t>
            </a:r>
            <a:r>
              <a:rPr lang="en-US" sz="2000" dirty="0">
                <a:uFill>
                  <a:solidFill/>
                </a:uFill>
              </a:rPr>
              <a:t>physics </a:t>
            </a:r>
            <a:r>
              <a:rPr lang="en-US" sz="2000" dirty="0" smtClean="0">
                <a:uFill>
                  <a:solidFill/>
                </a:uFill>
              </a:rPr>
              <a:t>processes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Indirectly probes gluons with high precision</a:t>
            </a:r>
            <a:endParaRPr lang="en-US" sz="2000" dirty="0">
              <a:uFill>
                <a:solidFill/>
              </a:uFill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Our Tool: Deep Inelastic Scattering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6218" y="4102100"/>
            <a:ext cx="3707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All variables are correlated: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450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03732" y="905118"/>
            <a:ext cx="4657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arge center-of-mass coverage:</a:t>
            </a:r>
          </a:p>
          <a:p>
            <a:r>
              <a:rPr lang="en-US" sz="2000" dirty="0"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latin typeface="Times New Roman"/>
                <a:cs typeface="Times New Roman"/>
              </a:rPr>
              <a:t>ccess to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wide kinematic range </a:t>
            </a:r>
            <a:r>
              <a:rPr lang="en-US" sz="2000" dirty="0" smtClean="0">
                <a:latin typeface="Times New Roman"/>
                <a:cs typeface="Times New Roman"/>
              </a:rPr>
              <a:t>in </a:t>
            </a:r>
            <a:r>
              <a:rPr lang="en-US" sz="2000" i="1" dirty="0" smtClean="0">
                <a:latin typeface="Times New Roman"/>
                <a:cs typeface="Times New Roman"/>
              </a:rPr>
              <a:t>x</a:t>
            </a:r>
            <a:r>
              <a:rPr lang="en-US" sz="2000" dirty="0" smtClean="0">
                <a:latin typeface="Times New Roman"/>
                <a:cs typeface="Times New Roman"/>
              </a:rPr>
              <a:t> and </a:t>
            </a:r>
            <a:r>
              <a:rPr lang="en-US" sz="2000" i="1" dirty="0" smtClean="0">
                <a:latin typeface="Times New Roman"/>
                <a:cs typeface="Times New Roman"/>
              </a:rPr>
              <a:t>Q</a:t>
            </a:r>
            <a:r>
              <a:rPr lang="en-US" sz="2000" i="1" baseline="30000" dirty="0" smtClean="0">
                <a:latin typeface="Times New Roman"/>
                <a:cs typeface="Times New Roman"/>
              </a:rPr>
              <a:t>2</a:t>
            </a:r>
            <a:endParaRPr lang="en-US" sz="2000" dirty="0" smtClean="0">
              <a:latin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8966" y="1804536"/>
            <a:ext cx="88307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P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olarized electron and hadron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access to 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spin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structure </a:t>
            </a:r>
            <a:r>
              <a:rPr lang="en-US" sz="2000" dirty="0" smtClean="0">
                <a:latin typeface="Times New Roman"/>
                <a:cs typeface="Times New Roman"/>
              </a:rPr>
              <a:t>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Spin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vehicle </a:t>
            </a: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to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access the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3D spatial and momentum structure </a:t>
            </a: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of the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nucleon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latin typeface="Times New Roman"/>
                <a:cs typeface="Times New Roman"/>
              </a:rPr>
              <a:t>Full specification of initial and final states to probe q-g structure of NN and NNN interaction in light </a:t>
            </a:r>
            <a:r>
              <a:rPr lang="en-US" sz="2000" dirty="0" smtClean="0">
                <a:latin typeface="Times New Roman"/>
                <a:cs typeface="Times New Roman"/>
              </a:rPr>
              <a:t>nuclei</a:t>
            </a:r>
            <a:endParaRPr lang="en-US" sz="2000" dirty="0">
              <a:solidFill>
                <a:srgbClr val="322F31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3732" y="3525321"/>
            <a:ext cx="8699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Nuclear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ccessing the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highest gluon densities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  <a:sym typeface="Wingdings"/>
              </a:rPr>
              <a:t> 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amplification of saturation phenomena</a:t>
            </a:r>
            <a:endParaRPr lang="en-US" sz="20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967" y="4336104"/>
            <a:ext cx="88307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H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igh luminosity: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Detailed mapping the 3D </a:t>
            </a:r>
            <a:r>
              <a:rPr lang="en-US" sz="2000" dirty="0" smtClean="0">
                <a:latin typeface="Times New Roman"/>
                <a:cs typeface="Times New Roman"/>
              </a:rPr>
              <a:t>spatial </a:t>
            </a:r>
            <a:r>
              <a:rPr lang="en-US" sz="2000" dirty="0" smtClean="0">
                <a:latin typeface="Times New Roman"/>
                <a:cs typeface="Times New Roman"/>
              </a:rPr>
              <a:t>and momentum structure 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latin typeface="Times New Roman"/>
                <a:cs typeface="Times New Roman"/>
              </a:rPr>
              <a:t>ccess to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rare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probes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endParaRPr lang="en-US" sz="200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buClr>
                <a:srgbClr val="0000FF"/>
              </a:buClr>
            </a:pP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All these requirement 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must be 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addressed by a future</a:t>
            </a:r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Elrctron</a:t>
            </a:r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-Ion Collider</a:t>
            </a:r>
            <a:endParaRPr lang="en-US" sz="2000" b="1" dirty="0" smtClean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Ingredients for a High </a:t>
            </a:r>
            <a:r>
              <a:rPr lang="en-GB" sz="2900" b="1" dirty="0">
                <a:solidFill>
                  <a:srgbClr val="FF0000"/>
                </a:solidFill>
              </a:rPr>
              <a:t>R</a:t>
            </a:r>
            <a:r>
              <a:rPr lang="en-GB" sz="2900" b="1" dirty="0" smtClean="0">
                <a:solidFill>
                  <a:srgbClr val="FF0000"/>
                </a:solidFill>
              </a:rPr>
              <a:t>esolution “</a:t>
            </a:r>
            <a:r>
              <a:rPr lang="en-GB" sz="2900" b="1" dirty="0" err="1">
                <a:solidFill>
                  <a:srgbClr val="FF0000"/>
                </a:solidFill>
              </a:rPr>
              <a:t>F</a:t>
            </a:r>
            <a:r>
              <a:rPr lang="en-GB" sz="2900" b="1" dirty="0" err="1" smtClean="0">
                <a:solidFill>
                  <a:srgbClr val="FF0000"/>
                </a:solidFill>
              </a:rPr>
              <a:t>emtoscope</a:t>
            </a:r>
            <a:r>
              <a:rPr lang="en-GB" sz="2900" b="1" dirty="0" smtClean="0">
                <a:solidFill>
                  <a:srgbClr val="FF0000"/>
                </a:solidFill>
              </a:rPr>
              <a:t>”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2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16" y="813483"/>
            <a:ext cx="4572000" cy="283001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1703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8900" y="652325"/>
            <a:ext cx="4669516" cy="72740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</a:t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>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588703" y="14559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(145) GeV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926788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34624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6166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9176" y="651349"/>
            <a:ext cx="2888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See Ferdinand </a:t>
            </a:r>
            <a:r>
              <a:rPr lang="en-US" b="1" dirty="0" err="1" smtClean="0">
                <a:solidFill>
                  <a:srgbClr val="FF0000"/>
                </a:solidFill>
              </a:rPr>
              <a:t>Willeke’s</a:t>
            </a:r>
            <a:r>
              <a:rPr lang="en-US" b="1" dirty="0" smtClean="0">
                <a:solidFill>
                  <a:srgbClr val="FF0000"/>
                </a:solidFill>
              </a:rPr>
              <a:t> talk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4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41329" y="1198752"/>
            <a:ext cx="2518143" cy="3621389"/>
            <a:chOff x="1028142" y="577712"/>
            <a:chExt cx="2518143" cy="362138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uppierung 40"/>
          <p:cNvGrpSpPr/>
          <p:nvPr/>
        </p:nvGrpSpPr>
        <p:grpSpPr>
          <a:xfrm>
            <a:off x="2858175" y="964255"/>
            <a:ext cx="6108025" cy="3457927"/>
            <a:chOff x="310168" y="136539"/>
            <a:chExt cx="6108025" cy="3983779"/>
          </a:xfrm>
        </p:grpSpPr>
        <p:sp>
          <p:nvSpPr>
            <p:cNvPr id="12" name="Abgerundetes Rechteck 10"/>
            <p:cNvSpPr/>
            <p:nvPr/>
          </p:nvSpPr>
          <p:spPr>
            <a:xfrm>
              <a:off x="310168" y="1600767"/>
              <a:ext cx="6095325" cy="251955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8776" y="136539"/>
              <a:ext cx="1338817" cy="1260511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576868" y="265179"/>
              <a:ext cx="5118522" cy="957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0000"/>
                  </a:solidFill>
                  <a:cs typeface="Comic Sans MS"/>
                </a:rPr>
                <a:t>S</a:t>
              </a:r>
              <a:r>
                <a:rPr lang="en-US" sz="4800" b="1" dirty="0" smtClean="0">
                  <a:solidFill>
                    <a:srgbClr val="000000"/>
                  </a:solidFill>
                  <a:cs typeface="Comic Sans MS"/>
                </a:rPr>
                <a:t>pin physics</a:t>
              </a:r>
              <a:endParaRPr lang="en-US" sz="4800" b="1" dirty="0">
                <a:solidFill>
                  <a:srgbClr val="000000"/>
                </a:solidFill>
                <a:cs typeface="Comic Sans MS"/>
              </a:endParaRPr>
            </a:p>
          </p:txBody>
        </p:sp>
        <p:grpSp>
          <p:nvGrpSpPr>
            <p:cNvPr id="15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22" name="Bild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17"/>
            <p:cNvSpPr txBox="1"/>
            <p:nvPr/>
          </p:nvSpPr>
          <p:spPr>
            <a:xfrm>
              <a:off x="832745" y="1797732"/>
              <a:ext cx="5483847" cy="744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cs typeface="Comic Sans MS"/>
                </a:rPr>
                <a:t>what is the polarization of gluons at small </a:t>
              </a:r>
              <a:r>
                <a:rPr lang="en-US" i="1" dirty="0" err="1" smtClean="0">
                  <a:cs typeface="Comic Sans MS"/>
                </a:rPr>
                <a:t>x</a:t>
              </a:r>
              <a:r>
                <a:rPr lang="en-US" dirty="0" smtClean="0"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17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20" name="Bild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22"/>
            <p:cNvSpPr txBox="1"/>
            <p:nvPr/>
          </p:nvSpPr>
          <p:spPr>
            <a:xfrm>
              <a:off x="832745" y="2679702"/>
              <a:ext cx="5483848" cy="744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cs typeface="Comic Sans MS"/>
                </a:rPr>
                <a:t>what is the flavor decomposition of the polarized sea depending on </a:t>
              </a:r>
              <a:r>
                <a:rPr lang="en-US" i="1" dirty="0" err="1" smtClean="0">
                  <a:cs typeface="Comic Sans MS"/>
                </a:rPr>
                <a:t>x</a:t>
              </a:r>
              <a:r>
                <a:rPr lang="en-US" dirty="0" smtClean="0">
                  <a:cs typeface="Comic Sans MS"/>
                </a:rPr>
                <a:t>?</a:t>
              </a:r>
            </a:p>
          </p:txBody>
        </p:sp>
        <p:sp>
          <p:nvSpPr>
            <p:cNvPr id="19" name="Textfeld 23"/>
            <p:cNvSpPr txBox="1"/>
            <p:nvPr/>
          </p:nvSpPr>
          <p:spPr>
            <a:xfrm>
              <a:off x="411768" y="3458191"/>
              <a:ext cx="6006425" cy="42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b="1" dirty="0">
                  <a:solidFill>
                    <a:srgbClr val="FF0000"/>
                  </a:solidFill>
                  <a:cs typeface="Comic Sans MS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  <a:cs typeface="Comic Sans MS"/>
                </a:rPr>
                <a:t>etermine quark and gluon contributions to the proton spin</a:t>
              </a:r>
              <a:endParaRPr lang="en-US" b="1" dirty="0">
                <a:solidFill>
                  <a:srgbClr val="FF0000"/>
                </a:solidFill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274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>
                <a:solidFill>
                  <a:srgbClr val="FF0000"/>
                </a:solidFill>
                <a:latin typeface="+mj-lt"/>
              </a:rPr>
              <a:t>H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28032" y="2664225"/>
            <a:ext cx="2203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</a:t>
            </a:r>
            <a:r>
              <a:rPr lang="en-US" sz="2400" b="1" dirty="0">
                <a:solidFill>
                  <a:srgbClr val="0000FF"/>
                </a:solidFill>
                <a:cs typeface="Comic Sans MS"/>
              </a:rPr>
              <a:t>:</a:t>
            </a:r>
            <a:r>
              <a:rPr lang="en-US" sz="2400" dirty="0" smtClean="0"/>
              <a:t> </a:t>
            </a:r>
            <a:endParaRPr lang="en-US" sz="24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582739" y="7869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116" name="Equation" r:id="rId4" imgW="419040" imgH="431640" progId="">
                    <p:embed/>
                  </p:oleObj>
                </mc:Choice>
                <mc:Fallback>
                  <p:oleObj name="Equation" r:id="rId4" imgW="419040" imgH="431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9" y="2453"/>
                          <a:ext cx="264" cy="2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68541" y="5233005"/>
            <a:ext cx="6779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Impact of an EIC: </a:t>
            </a:r>
          </a:p>
          <a:p>
            <a:r>
              <a:rPr lang="en-US" sz="1600" b="1" dirty="0" smtClean="0">
                <a:cs typeface="Symbol" charset="2"/>
              </a:rPr>
              <a:t>The x-range will be</a:t>
            </a:r>
            <a:r>
              <a:rPr lang="en-US" sz="1600" b="1" dirty="0" smtClean="0"/>
              <a:t> extended by two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2640" y="733370"/>
            <a:ext cx="55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/>
              <a:t>Manohar</a:t>
            </a:r>
            <a:r>
              <a:rPr lang="en-US" dirty="0"/>
              <a:t> “sum rule</a:t>
            </a:r>
            <a:r>
              <a:rPr lang="en-US" dirty="0" smtClean="0"/>
              <a:t>” </a:t>
            </a:r>
            <a:r>
              <a:rPr lang="en-US" sz="1600" dirty="0" smtClean="0"/>
              <a:t>[</a:t>
            </a:r>
            <a:r>
              <a:rPr lang="en-US" sz="1600" dirty="0" err="1" smtClean="0"/>
              <a:t>Nucl</a:t>
            </a:r>
            <a:r>
              <a:rPr lang="en-US" sz="1600" dirty="0"/>
              <a:t>. Phys. B337, 509 (1990)]</a:t>
            </a: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930486"/>
              </p:ext>
            </p:extLst>
          </p:nvPr>
        </p:nvGraphicFramePr>
        <p:xfrm>
          <a:off x="410366" y="1465807"/>
          <a:ext cx="3873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17" name="Equation" r:id="rId6" imgW="3873500" imgH="533400" progId="">
                  <p:embed/>
                </p:oleObj>
              </mc:Choice>
              <mc:Fallback>
                <p:oleObj name="Equation" r:id="rId6" imgW="3873500" imgH="533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6" y="1465807"/>
                        <a:ext cx="3873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2637628" y="1736742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3873761" y="169441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26983" y="2096574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464716" y="2071174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3172782" y="1403200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56715" y="1055175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169577"/>
              </p:ext>
            </p:extLst>
          </p:nvPr>
        </p:nvGraphicFramePr>
        <p:xfrm>
          <a:off x="3137832" y="3144333"/>
          <a:ext cx="301942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18" name="Equation" r:id="rId8" imgW="2565400" imgH="558800" progId="Equation.3">
                  <p:embed/>
                </p:oleObj>
              </mc:Choice>
              <mc:Fallback>
                <p:oleObj name="Equation" r:id="rId8" imgW="25654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7832" y="3144333"/>
                        <a:ext cx="3019425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Picture 68" descr="running-deltag-band-lrp-rhic.eps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r="11461" b="3065"/>
          <a:stretch/>
        </p:blipFill>
        <p:spPr>
          <a:xfrm>
            <a:off x="175557" y="2575148"/>
            <a:ext cx="2708366" cy="2619757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473700" y="2685629"/>
            <a:ext cx="3562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DIS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(fixed </a:t>
            </a:r>
            <a:r>
              <a:rPr lang="en-US" b="1" dirty="0" err="1" smtClean="0"/>
              <a:t>targ</a:t>
            </a:r>
            <a:r>
              <a:rPr lang="en-US" b="1" dirty="0"/>
              <a:t>.</a:t>
            </a:r>
            <a:r>
              <a:rPr lang="en-US" b="1" dirty="0" smtClean="0"/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RHIC </a:t>
            </a:r>
            <a:r>
              <a:rPr lang="en-US" b="1" dirty="0" smtClean="0">
                <a:solidFill>
                  <a:srgbClr val="000000"/>
                </a:solidFill>
              </a:rPr>
              <a:t>(</a:t>
            </a:r>
            <a:r>
              <a:rPr lang="en-US" b="1" dirty="0" smtClean="0"/>
              <a:t>till 2009) </a:t>
            </a:r>
            <a:endParaRPr lang="en-US" b="1" dirty="0"/>
          </a:p>
          <a:p>
            <a:pPr algn="ctr"/>
            <a:r>
              <a:rPr lang="en-US" dirty="0" smtClean="0"/>
              <a:t> [arXiv</a:t>
            </a:r>
            <a:r>
              <a:rPr lang="en-US" dirty="0"/>
              <a:t>:</a:t>
            </a:r>
            <a:r>
              <a:rPr lang="en-US" dirty="0" smtClean="0"/>
              <a:t>1404.4293]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2951954" y="3786759"/>
            <a:ext cx="2775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First time a significant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non-zero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D</a:t>
            </a:r>
            <a:r>
              <a:rPr lang="en-US" dirty="0" smtClean="0">
                <a:solidFill>
                  <a:srgbClr val="0000FF"/>
                </a:solidFill>
              </a:rPr>
              <a:t>g(x)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30520" y="4456537"/>
            <a:ext cx="344884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RHIC</a:t>
            </a:r>
            <a:r>
              <a:rPr lang="en-US" sz="1600" b="1" dirty="0" smtClean="0">
                <a:solidFill>
                  <a:srgbClr val="FF0000"/>
                </a:solidFill>
              </a:rPr>
              <a:t>: </a:t>
            </a:r>
            <a:r>
              <a:rPr lang="en-US" sz="1600" b="1" dirty="0" smtClean="0"/>
              <a:t>All data till 2015 factor 2 reduced uncertainties at x ~ 10</a:t>
            </a:r>
            <a:r>
              <a:rPr lang="en-US" sz="1600" b="1" baseline="30000" dirty="0" smtClean="0"/>
              <a:t>-3</a:t>
            </a:r>
            <a:endParaRPr lang="en-US" sz="1600" b="1" baseline="30000" dirty="0"/>
          </a:p>
        </p:txBody>
      </p:sp>
      <p:pic>
        <p:nvPicPr>
          <p:cNvPr id="73" name="Picture 72" descr="PhotoFunia-1497056176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3343006"/>
            <a:ext cx="2247899" cy="3024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70" grpId="0"/>
      <p:bldP spid="71" grpId="0"/>
      <p:bldP spid="7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59454</TotalTime>
  <Words>3776</Words>
  <Application>Microsoft Macintosh PowerPoint</Application>
  <PresentationFormat>On-screen Show (4:3)</PresentationFormat>
  <Paragraphs>623</Paragraphs>
  <Slides>38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Equation</vt:lpstr>
      <vt:lpstr>Salvatore Fazio Brookhaven National Lab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Two proposals for realization 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influence of the initial state in AA</vt:lpstr>
      <vt:lpstr>Key Observables for Saturation</vt:lpstr>
      <vt:lpstr>3d-Imaging of Nuclei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1068</cp:revision>
  <cp:lastPrinted>2017-06-21T20:14:35Z</cp:lastPrinted>
  <dcterms:created xsi:type="dcterms:W3CDTF">2014-08-28T12:53:18Z</dcterms:created>
  <dcterms:modified xsi:type="dcterms:W3CDTF">2017-06-23T00:16:25Z</dcterms:modified>
</cp:coreProperties>
</file>